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9"/>
  </p:notesMasterIdLst>
  <p:sldIdLst>
    <p:sldId id="272" r:id="rId2"/>
    <p:sldId id="269" r:id="rId3"/>
    <p:sldId id="279" r:id="rId4"/>
    <p:sldId id="276" r:id="rId5"/>
    <p:sldId id="277" r:id="rId6"/>
    <p:sldId id="278" r:id="rId7"/>
    <p:sldId id="280" r:id="rId8"/>
    <p:sldId id="281" r:id="rId9"/>
    <p:sldId id="294" r:id="rId10"/>
    <p:sldId id="291" r:id="rId11"/>
    <p:sldId id="283" r:id="rId12"/>
    <p:sldId id="285" r:id="rId13"/>
    <p:sldId id="286" r:id="rId14"/>
    <p:sldId id="293" r:id="rId15"/>
    <p:sldId id="287" r:id="rId16"/>
    <p:sldId id="288" r:id="rId17"/>
    <p:sldId id="27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B00"/>
    <a:srgbClr val="C55155"/>
    <a:srgbClr val="FFFF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551"/>
    <p:restoredTop sz="94637"/>
  </p:normalViewPr>
  <p:slideViewPr>
    <p:cSldViewPr snapToGrid="0" snapToObjects="1">
      <p:cViewPr varScale="1">
        <p:scale>
          <a:sx n="54" d="100"/>
          <a:sy n="54" d="100"/>
        </p:scale>
        <p:origin x="216" y="1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sv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microsoft.com/office/2007/relationships/hdphoto" Target="../media/hdphoto1.wdp"/><Relationship Id="rId1" Type="http://schemas.openxmlformats.org/officeDocument/2006/relationships/image" Target="../media/image32.png"/><Relationship Id="rId6" Type="http://schemas.openxmlformats.org/officeDocument/2006/relationships/image" Target="../media/image36.svg"/><Relationship Id="rId5" Type="http://schemas.openxmlformats.org/officeDocument/2006/relationships/image" Target="../media/image35.png"/><Relationship Id="rId4" Type="http://schemas.openxmlformats.org/officeDocument/2006/relationships/image" Target="../media/image34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svg"/><Relationship Id="rId3" Type="http://schemas.openxmlformats.org/officeDocument/2006/relationships/image" Target="../media/image33.png"/><Relationship Id="rId7" Type="http://schemas.openxmlformats.org/officeDocument/2006/relationships/image" Target="../media/image37.png"/><Relationship Id="rId2" Type="http://schemas.microsoft.com/office/2007/relationships/hdphoto" Target="../media/hdphoto1.wdp"/><Relationship Id="rId1" Type="http://schemas.openxmlformats.org/officeDocument/2006/relationships/image" Target="../media/image32.png"/><Relationship Id="rId6" Type="http://schemas.openxmlformats.org/officeDocument/2006/relationships/image" Target="../media/image36.svg"/><Relationship Id="rId5" Type="http://schemas.openxmlformats.org/officeDocument/2006/relationships/image" Target="../media/image35.png"/><Relationship Id="rId4" Type="http://schemas.openxmlformats.org/officeDocument/2006/relationships/image" Target="../media/image34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>
      <a:schemeClr val="accent2"/>
      <a:schemeClr val="accent3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22F3709-51FB-406D-9CF9-454EF9C1D715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colorful2" csCatId="colorful" phldr="1"/>
      <dgm:spPr/>
      <dgm:t>
        <a:bodyPr/>
        <a:lstStyle/>
        <a:p>
          <a:endParaRPr lang="en-US"/>
        </a:p>
      </dgm:t>
    </dgm:pt>
    <dgm:pt modelId="{183AFC19-1340-4CF9-93C9-CEBF30EEBC60}">
      <dgm:prSet/>
      <dgm:spPr/>
      <dgm:t>
        <a:bodyPr/>
        <a:lstStyle/>
        <a:p>
          <a:pPr>
            <a:defRPr cap="all"/>
          </a:pPr>
          <a:r>
            <a:rPr lang="en-US" dirty="0">
              <a:solidFill>
                <a:schemeClr val="bg1"/>
              </a:solidFill>
            </a:rPr>
            <a:t>Presidential candidacy is Tweet-predictable</a:t>
          </a:r>
        </a:p>
      </dgm:t>
    </dgm:pt>
    <dgm:pt modelId="{2F9EC815-8567-41B4-A720-EAAB7B38C7B1}" type="parTrans" cxnId="{230A2AA7-D4DF-4E5C-BAEA-043879E65BAF}">
      <dgm:prSet/>
      <dgm:spPr/>
      <dgm:t>
        <a:bodyPr/>
        <a:lstStyle/>
        <a:p>
          <a:endParaRPr lang="en-US"/>
        </a:p>
      </dgm:t>
    </dgm:pt>
    <dgm:pt modelId="{307F9E0A-36A2-470F-847A-DDEF494D0388}" type="sibTrans" cxnId="{230A2AA7-D4DF-4E5C-BAEA-043879E65BAF}">
      <dgm:prSet/>
      <dgm:spPr/>
      <dgm:t>
        <a:bodyPr/>
        <a:lstStyle/>
        <a:p>
          <a:endParaRPr lang="en-US"/>
        </a:p>
      </dgm:t>
    </dgm:pt>
    <dgm:pt modelId="{DF3FB00B-5A8E-40C3-AB21-9A8C4312E216}">
      <dgm:prSet/>
      <dgm:spPr/>
      <dgm:t>
        <a:bodyPr/>
        <a:lstStyle/>
        <a:p>
          <a:pPr>
            <a:defRPr cap="all"/>
          </a:pPr>
          <a:r>
            <a:rPr lang="en-US" dirty="0">
              <a:solidFill>
                <a:schemeClr val="bg1"/>
              </a:solidFill>
            </a:rPr>
            <a:t>People aren’t born Tweeting like a candidate</a:t>
          </a:r>
        </a:p>
      </dgm:t>
    </dgm:pt>
    <dgm:pt modelId="{3B481A77-4948-4F7E-883C-3400051E831D}" type="parTrans" cxnId="{9D1F0EC6-2571-44A4-BF67-5B1B3E632992}">
      <dgm:prSet/>
      <dgm:spPr/>
      <dgm:t>
        <a:bodyPr/>
        <a:lstStyle/>
        <a:p>
          <a:endParaRPr lang="en-US"/>
        </a:p>
      </dgm:t>
    </dgm:pt>
    <dgm:pt modelId="{F62CC61D-BE5C-463B-B274-002BFFABA42F}" type="sibTrans" cxnId="{9D1F0EC6-2571-44A4-BF67-5B1B3E632992}">
      <dgm:prSet/>
      <dgm:spPr/>
      <dgm:t>
        <a:bodyPr/>
        <a:lstStyle/>
        <a:p>
          <a:endParaRPr lang="en-US"/>
        </a:p>
      </dgm:t>
    </dgm:pt>
    <dgm:pt modelId="{9B339D4A-7337-4575-958F-6A8ADC0DFDB9}">
      <dgm:prSet/>
      <dgm:spPr/>
      <dgm:t>
        <a:bodyPr/>
        <a:lstStyle/>
        <a:p>
          <a:pPr>
            <a:defRPr cap="all"/>
          </a:pPr>
          <a:r>
            <a:rPr lang="en-US" dirty="0">
              <a:solidFill>
                <a:schemeClr val="bg1"/>
              </a:solidFill>
            </a:rPr>
            <a:t>Candidates speak more about the current President</a:t>
          </a:r>
        </a:p>
      </dgm:t>
    </dgm:pt>
    <dgm:pt modelId="{01BEA034-555C-4ACB-998D-DAF73D81EDE1}" type="parTrans" cxnId="{1423CF67-D65D-40C0-9C8D-1686D348D6A4}">
      <dgm:prSet/>
      <dgm:spPr/>
      <dgm:t>
        <a:bodyPr/>
        <a:lstStyle/>
        <a:p>
          <a:endParaRPr lang="en-US"/>
        </a:p>
      </dgm:t>
    </dgm:pt>
    <dgm:pt modelId="{D1E6FE1A-6BBF-4375-88D6-3F2936ABD496}" type="sibTrans" cxnId="{1423CF67-D65D-40C0-9C8D-1686D348D6A4}">
      <dgm:prSet/>
      <dgm:spPr/>
      <dgm:t>
        <a:bodyPr/>
        <a:lstStyle/>
        <a:p>
          <a:endParaRPr lang="en-US"/>
        </a:p>
      </dgm:t>
    </dgm:pt>
    <dgm:pt modelId="{1B43EABC-AC3D-48A9-849E-AF5A4CE40F27}">
      <dgm:prSet/>
      <dgm:spPr/>
      <dgm:t>
        <a:bodyPr/>
        <a:lstStyle/>
        <a:p>
          <a:pPr>
            <a:defRPr cap="all"/>
          </a:pPr>
          <a:r>
            <a:rPr lang="en-US" dirty="0">
              <a:solidFill>
                <a:schemeClr val="bg1"/>
              </a:solidFill>
            </a:rPr>
            <a:t>Potential improvements from utilizing non-Tweet data</a:t>
          </a:r>
        </a:p>
      </dgm:t>
    </dgm:pt>
    <dgm:pt modelId="{3796A474-A8A6-4451-9DF2-E22221E05231}" type="parTrans" cxnId="{097F0046-7EF9-488A-940D-4A31CCE95D8F}">
      <dgm:prSet/>
      <dgm:spPr/>
      <dgm:t>
        <a:bodyPr/>
        <a:lstStyle/>
        <a:p>
          <a:endParaRPr lang="en-US"/>
        </a:p>
      </dgm:t>
    </dgm:pt>
    <dgm:pt modelId="{E8658C29-D0BE-43C6-87DF-52C8D0BDF2E9}" type="sibTrans" cxnId="{097F0046-7EF9-488A-940D-4A31CCE95D8F}">
      <dgm:prSet/>
      <dgm:spPr/>
      <dgm:t>
        <a:bodyPr/>
        <a:lstStyle/>
        <a:p>
          <a:endParaRPr lang="en-US"/>
        </a:p>
      </dgm:t>
    </dgm:pt>
    <dgm:pt modelId="{7EDE82B0-FF6F-4E6D-91EC-E8B74555B37C}" type="pres">
      <dgm:prSet presAssocID="{C22F3709-51FB-406D-9CF9-454EF9C1D715}" presName="root" presStyleCnt="0">
        <dgm:presLayoutVars>
          <dgm:dir/>
          <dgm:resizeHandles val="exact"/>
        </dgm:presLayoutVars>
      </dgm:prSet>
      <dgm:spPr/>
    </dgm:pt>
    <dgm:pt modelId="{24D88264-C429-4D7D-9CBA-595ECA7AF631}" type="pres">
      <dgm:prSet presAssocID="{183AFC19-1340-4CF9-93C9-CEBF30EEBC60}" presName="compNode" presStyleCnt="0"/>
      <dgm:spPr/>
    </dgm:pt>
    <dgm:pt modelId="{6D3FCE67-3FE0-4DDC-9B43-6C7D2E310304}" type="pres">
      <dgm:prSet presAssocID="{183AFC19-1340-4CF9-93C9-CEBF30EEBC60}" presName="iconBgRect" presStyleLbl="bgShp" presStyleIdx="0" presStyleCnt="4"/>
      <dgm:spPr>
        <a:noFill/>
        <a:ln w="19050">
          <a:noFill/>
        </a:ln>
      </dgm:spPr>
    </dgm:pt>
    <dgm:pt modelId="{FF5DC0A7-D052-4F17-8A3E-EAA7DD9C93E4}" type="pres">
      <dgm:prSet presAssocID="{183AFC19-1340-4CF9-93C9-CEBF30EEBC60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80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ln>
          <a:noFill/>
        </a:ln>
      </dgm:spPr>
    </dgm:pt>
    <dgm:pt modelId="{593F35B7-8444-4E59-9F3D-751F74899D21}" type="pres">
      <dgm:prSet presAssocID="{183AFC19-1340-4CF9-93C9-CEBF30EEBC60}" presName="spaceRect" presStyleCnt="0"/>
      <dgm:spPr/>
    </dgm:pt>
    <dgm:pt modelId="{59175C8C-9D7C-4C9F-A707-73C23924A1D6}" type="pres">
      <dgm:prSet presAssocID="{183AFC19-1340-4CF9-93C9-CEBF30EEBC60}" presName="textRect" presStyleLbl="revTx" presStyleIdx="0" presStyleCnt="4" custLinFactNeighborY="-39680">
        <dgm:presLayoutVars>
          <dgm:chMax val="1"/>
          <dgm:chPref val="1"/>
        </dgm:presLayoutVars>
      </dgm:prSet>
      <dgm:spPr/>
    </dgm:pt>
    <dgm:pt modelId="{D66A272B-1A65-4921-BB06-9FD889AC549F}" type="pres">
      <dgm:prSet presAssocID="{307F9E0A-36A2-470F-847A-DDEF494D0388}" presName="sibTrans" presStyleCnt="0"/>
      <dgm:spPr/>
    </dgm:pt>
    <dgm:pt modelId="{050193E9-210C-446F-B512-3D797457D196}" type="pres">
      <dgm:prSet presAssocID="{DF3FB00B-5A8E-40C3-AB21-9A8C4312E216}" presName="compNode" presStyleCnt="0"/>
      <dgm:spPr/>
    </dgm:pt>
    <dgm:pt modelId="{8D49103B-9F24-40DA-9CE4-31C030FC3008}" type="pres">
      <dgm:prSet presAssocID="{DF3FB00B-5A8E-40C3-AB21-9A8C4312E216}" presName="iconBgRect" presStyleLbl="bgShp" presStyleIdx="1" presStyleCnt="4"/>
      <dgm:spPr>
        <a:noFill/>
        <a:ln w="19050">
          <a:noFill/>
        </a:ln>
      </dgm:spPr>
    </dgm:pt>
    <dgm:pt modelId="{8D9514BE-77CF-4DF8-ADF1-EE2F54683E5C}" type="pres">
      <dgm:prSet presAssocID="{DF3FB00B-5A8E-40C3-AB21-9A8C4312E216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aby crawling"/>
        </a:ext>
      </dgm:extLst>
    </dgm:pt>
    <dgm:pt modelId="{F5772EC8-F8A4-4BA5-AF9B-61B5B1C2FBB0}" type="pres">
      <dgm:prSet presAssocID="{DF3FB00B-5A8E-40C3-AB21-9A8C4312E216}" presName="spaceRect" presStyleCnt="0"/>
      <dgm:spPr/>
    </dgm:pt>
    <dgm:pt modelId="{7DF26A66-DE38-462A-A3CF-4FB96FA244CB}" type="pres">
      <dgm:prSet presAssocID="{DF3FB00B-5A8E-40C3-AB21-9A8C4312E216}" presName="textRect" presStyleLbl="revTx" presStyleIdx="1" presStyleCnt="4" custLinFactNeighborY="-39680">
        <dgm:presLayoutVars>
          <dgm:chMax val="1"/>
          <dgm:chPref val="1"/>
        </dgm:presLayoutVars>
      </dgm:prSet>
      <dgm:spPr/>
    </dgm:pt>
    <dgm:pt modelId="{F7E8B81B-8BDB-4313-9B49-C10C312AEAF7}" type="pres">
      <dgm:prSet presAssocID="{F62CC61D-BE5C-463B-B274-002BFFABA42F}" presName="sibTrans" presStyleCnt="0"/>
      <dgm:spPr/>
    </dgm:pt>
    <dgm:pt modelId="{9131E7DF-5058-4711-B835-9013743B839D}" type="pres">
      <dgm:prSet presAssocID="{9B339D4A-7337-4575-958F-6A8ADC0DFDB9}" presName="compNode" presStyleCnt="0"/>
      <dgm:spPr/>
    </dgm:pt>
    <dgm:pt modelId="{BF39F5DF-C369-4BA3-9CF1-A02146C2FC37}" type="pres">
      <dgm:prSet presAssocID="{9B339D4A-7337-4575-958F-6A8ADC0DFDB9}" presName="iconBgRect" presStyleLbl="bgShp" presStyleIdx="2" presStyleCnt="4"/>
      <dgm:spPr>
        <a:noFill/>
        <a:ln w="19050">
          <a:noFill/>
        </a:ln>
      </dgm:spPr>
    </dgm:pt>
    <dgm:pt modelId="{A82EE56D-EBE4-427F-B186-9BE872185663}" type="pres">
      <dgm:prSet presAssocID="{9B339D4A-7337-4575-958F-6A8ADC0DFDB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ecturer"/>
        </a:ext>
      </dgm:extLst>
    </dgm:pt>
    <dgm:pt modelId="{48EBE50D-7D2A-4D8C-9BC5-BA1BB5FD7893}" type="pres">
      <dgm:prSet presAssocID="{9B339D4A-7337-4575-958F-6A8ADC0DFDB9}" presName="spaceRect" presStyleCnt="0"/>
      <dgm:spPr/>
    </dgm:pt>
    <dgm:pt modelId="{CA368AC6-1F5B-4521-90DF-492EFB731C00}" type="pres">
      <dgm:prSet presAssocID="{9B339D4A-7337-4575-958F-6A8ADC0DFDB9}" presName="textRect" presStyleLbl="revTx" presStyleIdx="2" presStyleCnt="4" custLinFactNeighborY="-41665">
        <dgm:presLayoutVars>
          <dgm:chMax val="1"/>
          <dgm:chPref val="1"/>
        </dgm:presLayoutVars>
      </dgm:prSet>
      <dgm:spPr/>
    </dgm:pt>
    <dgm:pt modelId="{8AD177DC-737F-46E8-8505-8900EDB76654}" type="pres">
      <dgm:prSet presAssocID="{D1E6FE1A-6BBF-4375-88D6-3F2936ABD496}" presName="sibTrans" presStyleCnt="0"/>
      <dgm:spPr/>
    </dgm:pt>
    <dgm:pt modelId="{07BD72F1-4C93-4597-8783-970C922EE2F8}" type="pres">
      <dgm:prSet presAssocID="{1B43EABC-AC3D-48A9-849E-AF5A4CE40F27}" presName="compNode" presStyleCnt="0"/>
      <dgm:spPr/>
    </dgm:pt>
    <dgm:pt modelId="{92A318C1-E43A-4698-B26F-46627AD9529B}" type="pres">
      <dgm:prSet presAssocID="{1B43EABC-AC3D-48A9-849E-AF5A4CE40F27}" presName="iconBgRect" presStyleLbl="bgShp" presStyleIdx="3" presStyleCnt="4"/>
      <dgm:spPr>
        <a:noFill/>
        <a:ln w="19050">
          <a:noFill/>
        </a:ln>
      </dgm:spPr>
    </dgm:pt>
    <dgm:pt modelId="{7847991E-72C6-48A1-AEC1-8643FF18334C}" type="pres">
      <dgm:prSet presAssocID="{1B43EABC-AC3D-48A9-849E-AF5A4CE40F27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C75F99F4-4861-428F-ACF8-B4FC86C0B9E7}" type="pres">
      <dgm:prSet presAssocID="{1B43EABC-AC3D-48A9-849E-AF5A4CE40F27}" presName="spaceRect" presStyleCnt="0"/>
      <dgm:spPr/>
    </dgm:pt>
    <dgm:pt modelId="{B355208D-EEA8-49F5-89AF-934FEA20A983}" type="pres">
      <dgm:prSet presAssocID="{1B43EABC-AC3D-48A9-849E-AF5A4CE40F27}" presName="textRect" presStyleLbl="revTx" presStyleIdx="3" presStyleCnt="4" custLinFactNeighborY="-43650">
        <dgm:presLayoutVars>
          <dgm:chMax val="1"/>
          <dgm:chPref val="1"/>
        </dgm:presLayoutVars>
      </dgm:prSet>
      <dgm:spPr/>
    </dgm:pt>
  </dgm:ptLst>
  <dgm:cxnLst>
    <dgm:cxn modelId="{097F0046-7EF9-488A-940D-4A31CCE95D8F}" srcId="{C22F3709-51FB-406D-9CF9-454EF9C1D715}" destId="{1B43EABC-AC3D-48A9-849E-AF5A4CE40F27}" srcOrd="3" destOrd="0" parTransId="{3796A474-A8A6-4451-9DF2-E22221E05231}" sibTransId="{E8658C29-D0BE-43C6-87DF-52C8D0BDF2E9}"/>
    <dgm:cxn modelId="{75D66A49-D0F2-FE41-92B2-9C001FCB11F5}" type="presOf" srcId="{183AFC19-1340-4CF9-93C9-CEBF30EEBC60}" destId="{59175C8C-9D7C-4C9F-A707-73C23924A1D6}" srcOrd="0" destOrd="0" presId="urn:microsoft.com/office/officeart/2018/5/layout/IconCircleLabelList"/>
    <dgm:cxn modelId="{57345D54-43EF-104B-9B95-2D0C336AE0EE}" type="presOf" srcId="{DF3FB00B-5A8E-40C3-AB21-9A8C4312E216}" destId="{7DF26A66-DE38-462A-A3CF-4FB96FA244CB}" srcOrd="0" destOrd="0" presId="urn:microsoft.com/office/officeart/2018/5/layout/IconCircleLabelList"/>
    <dgm:cxn modelId="{90267358-5109-4848-8CF8-097E637A53E9}" type="presOf" srcId="{C22F3709-51FB-406D-9CF9-454EF9C1D715}" destId="{7EDE82B0-FF6F-4E6D-91EC-E8B74555B37C}" srcOrd="0" destOrd="0" presId="urn:microsoft.com/office/officeart/2018/5/layout/IconCircleLabelList"/>
    <dgm:cxn modelId="{1423CF67-D65D-40C0-9C8D-1686D348D6A4}" srcId="{C22F3709-51FB-406D-9CF9-454EF9C1D715}" destId="{9B339D4A-7337-4575-958F-6A8ADC0DFDB9}" srcOrd="2" destOrd="0" parTransId="{01BEA034-555C-4ACB-998D-DAF73D81EDE1}" sibTransId="{D1E6FE1A-6BBF-4375-88D6-3F2936ABD496}"/>
    <dgm:cxn modelId="{60583B74-B3D7-0C44-8696-80939AFD2234}" type="presOf" srcId="{1B43EABC-AC3D-48A9-849E-AF5A4CE40F27}" destId="{B355208D-EEA8-49F5-89AF-934FEA20A983}" srcOrd="0" destOrd="0" presId="urn:microsoft.com/office/officeart/2018/5/layout/IconCircleLabelList"/>
    <dgm:cxn modelId="{A605C990-EF1A-C348-A2F3-536FF84B1DDD}" type="presOf" srcId="{9B339D4A-7337-4575-958F-6A8ADC0DFDB9}" destId="{CA368AC6-1F5B-4521-90DF-492EFB731C00}" srcOrd="0" destOrd="0" presId="urn:microsoft.com/office/officeart/2018/5/layout/IconCircleLabelList"/>
    <dgm:cxn modelId="{230A2AA7-D4DF-4E5C-BAEA-043879E65BAF}" srcId="{C22F3709-51FB-406D-9CF9-454EF9C1D715}" destId="{183AFC19-1340-4CF9-93C9-CEBF30EEBC60}" srcOrd="0" destOrd="0" parTransId="{2F9EC815-8567-41B4-A720-EAAB7B38C7B1}" sibTransId="{307F9E0A-36A2-470F-847A-DDEF494D0388}"/>
    <dgm:cxn modelId="{9D1F0EC6-2571-44A4-BF67-5B1B3E632992}" srcId="{C22F3709-51FB-406D-9CF9-454EF9C1D715}" destId="{DF3FB00B-5A8E-40C3-AB21-9A8C4312E216}" srcOrd="1" destOrd="0" parTransId="{3B481A77-4948-4F7E-883C-3400051E831D}" sibTransId="{F62CC61D-BE5C-463B-B274-002BFFABA42F}"/>
    <dgm:cxn modelId="{C06EB498-23E4-4349-964B-E0FAD99F55F9}" type="presParOf" srcId="{7EDE82B0-FF6F-4E6D-91EC-E8B74555B37C}" destId="{24D88264-C429-4D7D-9CBA-595ECA7AF631}" srcOrd="0" destOrd="0" presId="urn:microsoft.com/office/officeart/2018/5/layout/IconCircleLabelList"/>
    <dgm:cxn modelId="{662DDACC-0F90-424A-ADAE-0EA24F686507}" type="presParOf" srcId="{24D88264-C429-4D7D-9CBA-595ECA7AF631}" destId="{6D3FCE67-3FE0-4DDC-9B43-6C7D2E310304}" srcOrd="0" destOrd="0" presId="urn:microsoft.com/office/officeart/2018/5/layout/IconCircleLabelList"/>
    <dgm:cxn modelId="{D184FE84-D917-E144-A4EC-AB5CB5F9A841}" type="presParOf" srcId="{24D88264-C429-4D7D-9CBA-595ECA7AF631}" destId="{FF5DC0A7-D052-4F17-8A3E-EAA7DD9C93E4}" srcOrd="1" destOrd="0" presId="urn:microsoft.com/office/officeart/2018/5/layout/IconCircleLabelList"/>
    <dgm:cxn modelId="{2CEB8B08-3C10-BD45-8E28-1FC11E6103D9}" type="presParOf" srcId="{24D88264-C429-4D7D-9CBA-595ECA7AF631}" destId="{593F35B7-8444-4E59-9F3D-751F74899D21}" srcOrd="2" destOrd="0" presId="urn:microsoft.com/office/officeart/2018/5/layout/IconCircleLabelList"/>
    <dgm:cxn modelId="{157ADC2C-851C-034C-82CB-217B980DC77E}" type="presParOf" srcId="{24D88264-C429-4D7D-9CBA-595ECA7AF631}" destId="{59175C8C-9D7C-4C9F-A707-73C23924A1D6}" srcOrd="3" destOrd="0" presId="urn:microsoft.com/office/officeart/2018/5/layout/IconCircleLabelList"/>
    <dgm:cxn modelId="{7F8D694A-7124-7A42-8812-F67652DEDCA5}" type="presParOf" srcId="{7EDE82B0-FF6F-4E6D-91EC-E8B74555B37C}" destId="{D66A272B-1A65-4921-BB06-9FD889AC549F}" srcOrd="1" destOrd="0" presId="urn:microsoft.com/office/officeart/2018/5/layout/IconCircleLabelList"/>
    <dgm:cxn modelId="{20A9CBA4-4E73-D84B-8C8B-45850EB66F3C}" type="presParOf" srcId="{7EDE82B0-FF6F-4E6D-91EC-E8B74555B37C}" destId="{050193E9-210C-446F-B512-3D797457D196}" srcOrd="2" destOrd="0" presId="urn:microsoft.com/office/officeart/2018/5/layout/IconCircleLabelList"/>
    <dgm:cxn modelId="{7AAAC66C-90E2-1F44-9C24-8C2E723FF11D}" type="presParOf" srcId="{050193E9-210C-446F-B512-3D797457D196}" destId="{8D49103B-9F24-40DA-9CE4-31C030FC3008}" srcOrd="0" destOrd="0" presId="urn:microsoft.com/office/officeart/2018/5/layout/IconCircleLabelList"/>
    <dgm:cxn modelId="{927B4FA2-CE5A-684B-BAD5-8BF1DBB28F0E}" type="presParOf" srcId="{050193E9-210C-446F-B512-3D797457D196}" destId="{8D9514BE-77CF-4DF8-ADF1-EE2F54683E5C}" srcOrd="1" destOrd="0" presId="urn:microsoft.com/office/officeart/2018/5/layout/IconCircleLabelList"/>
    <dgm:cxn modelId="{1F41AA30-1476-7141-81A5-DB2C2A0EA709}" type="presParOf" srcId="{050193E9-210C-446F-B512-3D797457D196}" destId="{F5772EC8-F8A4-4BA5-AF9B-61B5B1C2FBB0}" srcOrd="2" destOrd="0" presId="urn:microsoft.com/office/officeart/2018/5/layout/IconCircleLabelList"/>
    <dgm:cxn modelId="{2B75BD62-55D0-B64C-B02D-C073D53BFA59}" type="presParOf" srcId="{050193E9-210C-446F-B512-3D797457D196}" destId="{7DF26A66-DE38-462A-A3CF-4FB96FA244CB}" srcOrd="3" destOrd="0" presId="urn:microsoft.com/office/officeart/2018/5/layout/IconCircleLabelList"/>
    <dgm:cxn modelId="{A85FCA0C-C215-D341-BB42-FDA4F8EDD798}" type="presParOf" srcId="{7EDE82B0-FF6F-4E6D-91EC-E8B74555B37C}" destId="{F7E8B81B-8BDB-4313-9B49-C10C312AEAF7}" srcOrd="3" destOrd="0" presId="urn:microsoft.com/office/officeart/2018/5/layout/IconCircleLabelList"/>
    <dgm:cxn modelId="{047F6E79-4B74-F14A-A99B-06997EE1E422}" type="presParOf" srcId="{7EDE82B0-FF6F-4E6D-91EC-E8B74555B37C}" destId="{9131E7DF-5058-4711-B835-9013743B839D}" srcOrd="4" destOrd="0" presId="urn:microsoft.com/office/officeart/2018/5/layout/IconCircleLabelList"/>
    <dgm:cxn modelId="{EAD4884E-1B96-C248-A765-BC93721064C0}" type="presParOf" srcId="{9131E7DF-5058-4711-B835-9013743B839D}" destId="{BF39F5DF-C369-4BA3-9CF1-A02146C2FC37}" srcOrd="0" destOrd="0" presId="urn:microsoft.com/office/officeart/2018/5/layout/IconCircleLabelList"/>
    <dgm:cxn modelId="{DB68CF49-6303-9D40-9932-A43D02CDBAFF}" type="presParOf" srcId="{9131E7DF-5058-4711-B835-9013743B839D}" destId="{A82EE56D-EBE4-427F-B186-9BE872185663}" srcOrd="1" destOrd="0" presId="urn:microsoft.com/office/officeart/2018/5/layout/IconCircleLabelList"/>
    <dgm:cxn modelId="{4ADD81B5-9FC9-194A-BFBB-CC08AFC80216}" type="presParOf" srcId="{9131E7DF-5058-4711-B835-9013743B839D}" destId="{48EBE50D-7D2A-4D8C-9BC5-BA1BB5FD7893}" srcOrd="2" destOrd="0" presId="urn:microsoft.com/office/officeart/2018/5/layout/IconCircleLabelList"/>
    <dgm:cxn modelId="{A6085F27-4DE4-9B46-8306-C2889E3CBD97}" type="presParOf" srcId="{9131E7DF-5058-4711-B835-9013743B839D}" destId="{CA368AC6-1F5B-4521-90DF-492EFB731C00}" srcOrd="3" destOrd="0" presId="urn:microsoft.com/office/officeart/2018/5/layout/IconCircleLabelList"/>
    <dgm:cxn modelId="{11FA0798-8E7B-F549-90D2-68035AF3E48A}" type="presParOf" srcId="{7EDE82B0-FF6F-4E6D-91EC-E8B74555B37C}" destId="{8AD177DC-737F-46E8-8505-8900EDB76654}" srcOrd="5" destOrd="0" presId="urn:microsoft.com/office/officeart/2018/5/layout/IconCircleLabelList"/>
    <dgm:cxn modelId="{AF45CB31-AB83-6240-8E77-DF5DA0A952FE}" type="presParOf" srcId="{7EDE82B0-FF6F-4E6D-91EC-E8B74555B37C}" destId="{07BD72F1-4C93-4597-8783-970C922EE2F8}" srcOrd="6" destOrd="0" presId="urn:microsoft.com/office/officeart/2018/5/layout/IconCircleLabelList"/>
    <dgm:cxn modelId="{F872E21B-ADF5-264B-A298-B68665A8FC8A}" type="presParOf" srcId="{07BD72F1-4C93-4597-8783-970C922EE2F8}" destId="{92A318C1-E43A-4698-B26F-46627AD9529B}" srcOrd="0" destOrd="0" presId="urn:microsoft.com/office/officeart/2018/5/layout/IconCircleLabelList"/>
    <dgm:cxn modelId="{139686EC-E910-FF47-9426-3DB45E99D4EA}" type="presParOf" srcId="{07BD72F1-4C93-4597-8783-970C922EE2F8}" destId="{7847991E-72C6-48A1-AEC1-8643FF18334C}" srcOrd="1" destOrd="0" presId="urn:microsoft.com/office/officeart/2018/5/layout/IconCircleLabelList"/>
    <dgm:cxn modelId="{E609996D-F78B-A945-9A46-64C2D4D1136C}" type="presParOf" srcId="{07BD72F1-4C93-4597-8783-970C922EE2F8}" destId="{C75F99F4-4861-428F-ACF8-B4FC86C0B9E7}" srcOrd="2" destOrd="0" presId="urn:microsoft.com/office/officeart/2018/5/layout/IconCircleLabelList"/>
    <dgm:cxn modelId="{EA0E2289-8983-AE40-B8D7-28208C663231}" type="presParOf" srcId="{07BD72F1-4C93-4597-8783-970C922EE2F8}" destId="{B355208D-EEA8-49F5-89AF-934FEA20A98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3FCE67-3FE0-4DDC-9B43-6C7D2E310304}">
      <dsp:nvSpPr>
        <dsp:cNvPr id="0" name=""/>
        <dsp:cNvSpPr/>
      </dsp:nvSpPr>
      <dsp:spPr>
        <a:xfrm>
          <a:off x="862601" y="81054"/>
          <a:ext cx="1259299" cy="1259299"/>
        </a:xfrm>
        <a:prstGeom prst="ellipse">
          <a:avLst/>
        </a:prstGeom>
        <a:noFill/>
        <a:ln w="19050"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F5DC0A7-D052-4F17-8A3E-EAA7DD9C93E4}">
      <dsp:nvSpPr>
        <dsp:cNvPr id="0" name=""/>
        <dsp:cNvSpPr/>
      </dsp:nvSpPr>
      <dsp:spPr>
        <a:xfrm>
          <a:off x="1130976" y="349430"/>
          <a:ext cx="722548" cy="722548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80000"/>
                    </a14:imgEffect>
                    <a14:imgEffect>
                      <a14:brightnessContrast bright="100000" contrast="10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9175C8C-9D7C-4C9F-A707-73C23924A1D6}">
      <dsp:nvSpPr>
        <dsp:cNvPr id="0" name=""/>
        <dsp:cNvSpPr/>
      </dsp:nvSpPr>
      <dsp:spPr>
        <a:xfrm>
          <a:off x="460038" y="1446899"/>
          <a:ext cx="206442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 dirty="0">
              <a:solidFill>
                <a:schemeClr val="bg1"/>
              </a:solidFill>
            </a:rPr>
            <a:t>Presidential candidacy is Tweet-predictable</a:t>
          </a:r>
        </a:p>
      </dsp:txBody>
      <dsp:txXfrm>
        <a:off x="460038" y="1446899"/>
        <a:ext cx="2064425" cy="720000"/>
      </dsp:txXfrm>
    </dsp:sp>
    <dsp:sp modelId="{8D49103B-9F24-40DA-9CE4-31C030FC3008}">
      <dsp:nvSpPr>
        <dsp:cNvPr id="0" name=""/>
        <dsp:cNvSpPr/>
      </dsp:nvSpPr>
      <dsp:spPr>
        <a:xfrm>
          <a:off x="3288300" y="81054"/>
          <a:ext cx="1259299" cy="1259299"/>
        </a:xfrm>
        <a:prstGeom prst="ellipse">
          <a:avLst/>
        </a:prstGeom>
        <a:noFill/>
        <a:ln w="19050"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D9514BE-77CF-4DF8-ADF1-EE2F54683E5C}">
      <dsp:nvSpPr>
        <dsp:cNvPr id="0" name=""/>
        <dsp:cNvSpPr/>
      </dsp:nvSpPr>
      <dsp:spPr>
        <a:xfrm>
          <a:off x="3556675" y="349430"/>
          <a:ext cx="722548" cy="722548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DF26A66-DE38-462A-A3CF-4FB96FA244CB}">
      <dsp:nvSpPr>
        <dsp:cNvPr id="0" name=""/>
        <dsp:cNvSpPr/>
      </dsp:nvSpPr>
      <dsp:spPr>
        <a:xfrm>
          <a:off x="2885737" y="1446899"/>
          <a:ext cx="206442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 dirty="0">
              <a:solidFill>
                <a:schemeClr val="bg1"/>
              </a:solidFill>
            </a:rPr>
            <a:t>People aren’t born Tweeting like a candidate</a:t>
          </a:r>
        </a:p>
      </dsp:txBody>
      <dsp:txXfrm>
        <a:off x="2885737" y="1446899"/>
        <a:ext cx="2064425" cy="720000"/>
      </dsp:txXfrm>
    </dsp:sp>
    <dsp:sp modelId="{BF39F5DF-C369-4BA3-9CF1-A02146C2FC37}">
      <dsp:nvSpPr>
        <dsp:cNvPr id="0" name=""/>
        <dsp:cNvSpPr/>
      </dsp:nvSpPr>
      <dsp:spPr>
        <a:xfrm>
          <a:off x="5714000" y="81054"/>
          <a:ext cx="1259299" cy="1259299"/>
        </a:xfrm>
        <a:prstGeom prst="ellipse">
          <a:avLst/>
        </a:prstGeom>
        <a:noFill/>
        <a:ln w="19050"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2EE56D-EBE4-427F-B186-9BE872185663}">
      <dsp:nvSpPr>
        <dsp:cNvPr id="0" name=""/>
        <dsp:cNvSpPr/>
      </dsp:nvSpPr>
      <dsp:spPr>
        <a:xfrm>
          <a:off x="5982375" y="349430"/>
          <a:ext cx="722548" cy="722548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A368AC6-1F5B-4521-90DF-492EFB731C00}">
      <dsp:nvSpPr>
        <dsp:cNvPr id="0" name=""/>
        <dsp:cNvSpPr/>
      </dsp:nvSpPr>
      <dsp:spPr>
        <a:xfrm>
          <a:off x="5311437" y="1432607"/>
          <a:ext cx="206442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 dirty="0">
              <a:solidFill>
                <a:schemeClr val="bg1"/>
              </a:solidFill>
            </a:rPr>
            <a:t>Candidates speak more about the current President</a:t>
          </a:r>
        </a:p>
      </dsp:txBody>
      <dsp:txXfrm>
        <a:off x="5311437" y="1432607"/>
        <a:ext cx="2064425" cy="720000"/>
      </dsp:txXfrm>
    </dsp:sp>
    <dsp:sp modelId="{92A318C1-E43A-4698-B26F-46627AD9529B}">
      <dsp:nvSpPr>
        <dsp:cNvPr id="0" name=""/>
        <dsp:cNvSpPr/>
      </dsp:nvSpPr>
      <dsp:spPr>
        <a:xfrm>
          <a:off x="8139699" y="81054"/>
          <a:ext cx="1259299" cy="1259299"/>
        </a:xfrm>
        <a:prstGeom prst="ellipse">
          <a:avLst/>
        </a:prstGeom>
        <a:noFill/>
        <a:ln w="19050"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47991E-72C6-48A1-AEC1-8643FF18334C}">
      <dsp:nvSpPr>
        <dsp:cNvPr id="0" name=""/>
        <dsp:cNvSpPr/>
      </dsp:nvSpPr>
      <dsp:spPr>
        <a:xfrm>
          <a:off x="8408074" y="349430"/>
          <a:ext cx="722548" cy="722548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355208D-EEA8-49F5-89AF-934FEA20A983}">
      <dsp:nvSpPr>
        <dsp:cNvPr id="0" name=""/>
        <dsp:cNvSpPr/>
      </dsp:nvSpPr>
      <dsp:spPr>
        <a:xfrm>
          <a:off x="7737136" y="1418315"/>
          <a:ext cx="2064425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300" kern="1200" dirty="0">
              <a:solidFill>
                <a:schemeClr val="bg1"/>
              </a:solidFill>
            </a:rPr>
            <a:t>Potential improvements from utilizing non-Tweet data</a:t>
          </a:r>
        </a:p>
      </dsp:txBody>
      <dsp:txXfrm>
        <a:off x="7737136" y="1418315"/>
        <a:ext cx="2064425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jpeg>
</file>

<file path=ppt/media/image20.tiff>
</file>

<file path=ppt/media/image21.jpeg>
</file>

<file path=ppt/media/image22.jpe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svg>
</file>

<file path=ppt/media/image35.png>
</file>

<file path=ppt/media/image36.svg>
</file>

<file path=ppt/media/image37.png>
</file>

<file path=ppt/media/image38.svg>
</file>

<file path=ppt/media/image39.tiff>
</file>

<file path=ppt/media/image7.jpe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06C12F-E8E7-2741-8CBC-6C559860DDC9}" type="datetimeFigureOut">
              <a:rPr lang="en-US" smtClean="0"/>
              <a:t>6/3/20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AE6EC6-9D68-3645-AC67-1D25D0D1F9B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8207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E6EC6-9D68-3645-AC67-1D25D0D1F9BB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0623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E6EC6-9D68-3645-AC67-1D25D0D1F9BB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5684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2AE6EC6-9D68-3645-AC67-1D25D0D1F9BB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7885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5" y="4352545"/>
            <a:ext cx="6801612" cy="1239895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6/3/20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7263381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6/3/20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449312779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7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6/3/20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6272606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797377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6/3/20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234342374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5" y="4352465"/>
            <a:ext cx="6801612" cy="1265083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6/3/20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1650475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5"/>
            <a:ext cx="4271771" cy="31019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7" y="2638045"/>
            <a:ext cx="4270247" cy="31019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6/3/20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73523803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4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189" indent="0">
              <a:buNone/>
              <a:defRPr sz="19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1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7" y="3143251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4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189" indent="0">
              <a:buNone/>
              <a:defRPr sz="19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6/3/20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070598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6/3/20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74065725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6/3/20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5388966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9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9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6/3/20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86664927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2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9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6001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9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B16C4C9A-3960-41CF-A4E9-2A8FB932454B}" type="datetimeFigureOut">
              <a:rPr lang="en-US" smtClean="0"/>
              <a:t>6/3/20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168756764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6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7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1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6/3/20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1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3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pPr algn="r"/>
            <a:fld id="{00000000-1234-1234-1234-123412341234}" type="slidenum">
              <a:rPr lang="en" smtClean="0"/>
              <a:pPr algn="r"/>
              <a:t>‹#›</a:t>
            </a:fld>
            <a:endParaRPr lang="en" dirty="0"/>
          </a:p>
        </p:txBody>
      </p:sp>
    </p:spTree>
    <p:extLst>
      <p:ext uri="{BB962C8B-B14F-4D97-AF65-F5344CB8AC3E}">
        <p14:creationId xmlns:p14="http://schemas.microsoft.com/office/powerpoint/2010/main" val="3227655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hf sldNum="0" hdr="0" ftr="0" dt="0"/>
  <p:txStyles>
    <p:titleStyle>
      <a:lvl1pPr algn="ctr" defTabSz="914377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189" indent="-228594" algn="l" defTabSz="914377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783" indent="-228594" algn="l" defTabSz="914377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377" indent="-228594" algn="l" defTabSz="914377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2971" indent="-228594" algn="l" defTabSz="914377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30" indent="-228594" algn="l" defTabSz="914377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276" indent="-228594" algn="l" defTabSz="914377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09" indent="-228594" algn="l" defTabSz="914377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28" indent="-228594" algn="l" defTabSz="914377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ommons.wikimedia.org/wiki/File:White_House-_north_side_at_night_-_April_2007_-_2778.jp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iagreetosee.com/elizabeth-warren-full-dnc-speech-full-transcript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commons.wikimedia.org/wiki/File:Four_U.S._presidents_in_2013.jpg" TargetMode="External"/><Relationship Id="rId7" Type="http://schemas.openxmlformats.org/officeDocument/2006/relationships/image" Target="../media/image6.em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alkingpointsmemo.com/news/biden-reacts-trump-massage-video-see-youre-being-presidential-as-always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tiff"/><Relationship Id="rId3" Type="http://schemas.openxmlformats.org/officeDocument/2006/relationships/image" Target="../media/image13.tiff"/><Relationship Id="rId7" Type="http://schemas.openxmlformats.org/officeDocument/2006/relationships/image" Target="../media/image17.tiff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tiff"/><Relationship Id="rId5" Type="http://schemas.openxmlformats.org/officeDocument/2006/relationships/image" Target="../media/image15.tiff"/><Relationship Id="rId4" Type="http://schemas.openxmlformats.org/officeDocument/2006/relationships/image" Target="../media/image14.tiff"/><Relationship Id="rId9" Type="http://schemas.openxmlformats.org/officeDocument/2006/relationships/image" Target="../media/image19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www.thenation.com/article/bernie-sanders-just-gave-the-progressive-foreign-policy-speech-weve-been-waiting-for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large white building&#10;&#10;Description automatically generated">
            <a:extLst>
              <a:ext uri="{FF2B5EF4-FFF2-40B4-BE49-F238E27FC236}">
                <a16:creationId xmlns:a16="http://schemas.microsoft.com/office/drawing/2014/main" id="{2FD1BEF4-218C-1C45-9D98-FDD5E4892F6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alphaModFix amt="40000"/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538B8E-B8FF-BE48-92B5-B45AEB23CB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noFill/>
          <a:ln w="38100" cap="sq">
            <a:solidFill>
              <a:schemeClr val="tx1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en-US" sz="2933" dirty="0">
                <a:solidFill>
                  <a:schemeClr val="tx1"/>
                </a:solidFill>
              </a:rPr>
              <a:t>Whose Hats?</a:t>
            </a:r>
            <a:br>
              <a:rPr lang="en-US" sz="2933" dirty="0">
                <a:solidFill>
                  <a:schemeClr val="tx1"/>
                </a:solidFill>
              </a:rPr>
            </a:br>
            <a:r>
              <a:rPr lang="en-US" sz="2000" cap="none" dirty="0">
                <a:solidFill>
                  <a:schemeClr val="tx1"/>
                </a:solidFill>
              </a:rPr>
              <a:t>Predicting the launch of 2020 Presidential campaigns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86F368-40C4-2844-8B46-475812CA33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1" y="4733961"/>
            <a:ext cx="3400807" cy="949005"/>
          </a:xfrm>
          <a:noFill/>
        </p:spPr>
        <p:txBody>
          <a:bodyPr vert="horz" lIns="121920" tIns="60960" rIns="121920" bIns="60960" rtlCol="0">
            <a:normAutofit/>
          </a:bodyPr>
          <a:lstStyle/>
          <a:p>
            <a:pPr algn="l">
              <a:spcBef>
                <a:spcPts val="0"/>
              </a:spcBef>
              <a:buClr>
                <a:srgbClr val="9BAFB5"/>
              </a:buClr>
            </a:pPr>
            <a:r>
              <a:rPr lang="en-US" sz="1800" dirty="0">
                <a:solidFill>
                  <a:srgbClr val="FFFFFF"/>
                </a:solidFill>
                <a:latin typeface="Gill Sans MT" panose="020B0502020104020203"/>
              </a:rPr>
              <a:t>IST 736: Text Mining</a:t>
            </a:r>
          </a:p>
          <a:p>
            <a:pPr algn="l">
              <a:spcBef>
                <a:spcPts val="0"/>
              </a:spcBef>
              <a:buClr>
                <a:srgbClr val="9BAFB5"/>
              </a:buClr>
            </a:pPr>
            <a:r>
              <a:rPr lang="en-US" sz="1800" dirty="0">
                <a:solidFill>
                  <a:srgbClr val="FFFFFF"/>
                </a:solidFill>
                <a:latin typeface="Gill Sans MT" panose="020B0502020104020203"/>
              </a:rPr>
              <a:t>Final Presentation</a:t>
            </a:r>
          </a:p>
          <a:p>
            <a:pPr algn="l">
              <a:spcBef>
                <a:spcPts val="0"/>
              </a:spcBef>
              <a:buClr>
                <a:srgbClr val="9BAFB5"/>
              </a:buClr>
            </a:pPr>
            <a:r>
              <a:rPr lang="en-US" sz="1800" dirty="0">
                <a:solidFill>
                  <a:srgbClr val="FFFFFF"/>
                </a:solidFill>
                <a:latin typeface="Gill Sans MT" panose="020B0502020104020203"/>
              </a:rPr>
              <a:t>Spring 2020</a:t>
            </a:r>
          </a:p>
          <a:p>
            <a:pPr algn="l">
              <a:spcBef>
                <a:spcPts val="0"/>
              </a:spcBef>
              <a:buClr>
                <a:srgbClr val="9BAFB5"/>
              </a:buClr>
            </a:pPr>
            <a:endParaRPr lang="en-US" sz="1800" dirty="0">
              <a:solidFill>
                <a:srgbClr val="FFFFFF"/>
              </a:solidFill>
              <a:latin typeface="Gill Sans MT" panose="020B0502020104020203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1EB2250C-E623-E340-9BA5-4673ABAD26F8}"/>
              </a:ext>
            </a:extLst>
          </p:cNvPr>
          <p:cNvSpPr txBox="1">
            <a:spLocks/>
          </p:cNvSpPr>
          <p:nvPr/>
        </p:nvSpPr>
        <p:spPr>
          <a:xfrm>
            <a:off x="2695192" y="4588519"/>
            <a:ext cx="3400805" cy="1239893"/>
          </a:xfrm>
          <a:prstGeom prst="rect">
            <a:avLst/>
          </a:prstGeom>
          <a:noFill/>
        </p:spPr>
        <p:txBody>
          <a:bodyPr vert="horz" lIns="121920" tIns="60960" rIns="121920" bIns="60960" rtlCol="0">
            <a:normAutofit/>
          </a:bodyPr>
          <a:lstStyle>
            <a:lvl1pPr marL="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5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35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defTabSz="914377">
              <a:spcBef>
                <a:spcPts val="0"/>
              </a:spcBef>
              <a:buClr>
                <a:srgbClr val="9BAFB5"/>
              </a:buClr>
            </a:pPr>
            <a:r>
              <a:rPr lang="en-US" sz="1800" dirty="0">
                <a:solidFill>
                  <a:srgbClr val="FFFFFF"/>
                </a:solidFill>
                <a:latin typeface="Gill Sans MT" panose="020B0502020104020203"/>
              </a:rPr>
              <a:t>Thomas Bahng</a:t>
            </a:r>
          </a:p>
          <a:p>
            <a:pPr algn="r" defTabSz="914377">
              <a:spcBef>
                <a:spcPts val="0"/>
              </a:spcBef>
              <a:buClr>
                <a:srgbClr val="9BAFB5"/>
              </a:buClr>
            </a:pPr>
            <a:r>
              <a:rPr lang="en-US" sz="1800" dirty="0">
                <a:solidFill>
                  <a:srgbClr val="FFFFFF"/>
                </a:solidFill>
                <a:latin typeface="Gill Sans MT" panose="020B0502020104020203"/>
              </a:rPr>
              <a:t>Matt Kruse</a:t>
            </a:r>
          </a:p>
          <a:p>
            <a:pPr algn="r" defTabSz="914377">
              <a:spcBef>
                <a:spcPts val="0"/>
              </a:spcBef>
              <a:buClr>
                <a:srgbClr val="9BAFB5"/>
              </a:buClr>
            </a:pPr>
            <a:r>
              <a:rPr lang="en-US" sz="1800" dirty="0">
                <a:solidFill>
                  <a:srgbClr val="FFFFFF"/>
                </a:solidFill>
                <a:latin typeface="Gill Sans MT" panose="020B0502020104020203"/>
              </a:rPr>
              <a:t>Lauren Lawless</a:t>
            </a:r>
          </a:p>
          <a:p>
            <a:pPr algn="r" defTabSz="914377">
              <a:spcBef>
                <a:spcPts val="0"/>
              </a:spcBef>
              <a:buClr>
                <a:srgbClr val="9BAFB5"/>
              </a:buClr>
            </a:pPr>
            <a:r>
              <a:rPr lang="en-US" sz="1800" dirty="0">
                <a:solidFill>
                  <a:srgbClr val="FFFFFF"/>
                </a:solidFill>
                <a:latin typeface="Gill Sans MT" panose="020B0502020104020203"/>
              </a:rPr>
              <a:t>Alex </a:t>
            </a:r>
            <a:r>
              <a:rPr lang="en-US" sz="1800" dirty="0" err="1">
                <a:solidFill>
                  <a:srgbClr val="FFFFFF"/>
                </a:solidFill>
                <a:latin typeface="Gill Sans MT" panose="020B0502020104020203"/>
              </a:rPr>
              <a:t>Manso</a:t>
            </a:r>
            <a:endParaRPr lang="en-US" sz="1800" dirty="0">
              <a:solidFill>
                <a:srgbClr val="FFFFFF"/>
              </a:solidFill>
              <a:latin typeface="Gill Sans MT" panose="020B0502020104020203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BF79210-DE1B-BD4B-809F-5871A09715DC}"/>
              </a:ext>
            </a:extLst>
          </p:cNvPr>
          <p:cNvCxnSpPr>
            <a:cxnSpLocks/>
          </p:cNvCxnSpPr>
          <p:nvPr/>
        </p:nvCxnSpPr>
        <p:spPr>
          <a:xfrm flipH="1" flipV="1">
            <a:off x="6095992" y="4383696"/>
            <a:ext cx="16" cy="16495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3704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AF3359-FB91-CC43-BB11-B46024AAB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161" y="2564978"/>
            <a:ext cx="3363974" cy="1728044"/>
          </a:xfrm>
          <a:noFill/>
          <a:ln>
            <a:solidFill>
              <a:schemeClr val="bg1"/>
            </a:solidFill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pPr defTabSz="914400"/>
            <a:r>
              <a:rPr lang="en-US" dirty="0">
                <a:solidFill>
                  <a:schemeClr val="bg1"/>
                </a:solidFill>
              </a:rPr>
              <a:t>Data Strategies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72F20FFC-AFDD-5749-8B6E-2F780B8A9BE7}"/>
              </a:ext>
            </a:extLst>
          </p:cNvPr>
          <p:cNvSpPr txBox="1">
            <a:spLocks/>
          </p:cNvSpPr>
          <p:nvPr/>
        </p:nvSpPr>
        <p:spPr>
          <a:xfrm>
            <a:off x="5299456" y="1318138"/>
            <a:ext cx="6225731" cy="607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594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783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377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2971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30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276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09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28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API Balancing + Bias Mitigation</a:t>
            </a:r>
          </a:p>
        </p:txBody>
      </p:sp>
      <p:pic>
        <p:nvPicPr>
          <p:cNvPr id="14" name="Content Placeholder 4">
            <a:extLst>
              <a:ext uri="{FF2B5EF4-FFF2-40B4-BE49-F238E27FC236}">
                <a16:creationId xmlns:a16="http://schemas.microsoft.com/office/drawing/2014/main" id="{517D4ADF-7812-9545-9578-DEA0D5E1BDD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5489742" y="1925819"/>
            <a:ext cx="6035446" cy="1331733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F8D5051-E44F-0841-AB59-B8285420B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9741" y="4717456"/>
            <a:ext cx="3116069" cy="612673"/>
          </a:xfrm>
          <a:prstGeom prst="rect">
            <a:avLst/>
          </a:prstGeom>
        </p:spPr>
      </p:pic>
      <p:sp>
        <p:nvSpPr>
          <p:cNvPr id="18" name="Content Placeholder 3">
            <a:extLst>
              <a:ext uri="{FF2B5EF4-FFF2-40B4-BE49-F238E27FC236}">
                <a16:creationId xmlns:a16="http://schemas.microsoft.com/office/drawing/2014/main" id="{B3A495E5-ED1E-F145-816F-75B6D80CCEC4}"/>
              </a:ext>
            </a:extLst>
          </p:cNvPr>
          <p:cNvSpPr txBox="1">
            <a:spLocks/>
          </p:cNvSpPr>
          <p:nvPr/>
        </p:nvSpPr>
        <p:spPr>
          <a:xfrm>
            <a:off x="5299455" y="4113461"/>
            <a:ext cx="6225731" cy="6076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594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783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377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2971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30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276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09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28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Tweets through Last Announcement</a:t>
            </a:r>
          </a:p>
        </p:txBody>
      </p:sp>
    </p:spTree>
    <p:extLst>
      <p:ext uri="{BB962C8B-B14F-4D97-AF65-F5344CB8AC3E}">
        <p14:creationId xmlns:p14="http://schemas.microsoft.com/office/powerpoint/2010/main" val="35688959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44653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80BCA7-9553-5041-A712-C828358AB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6242719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Model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B57D2-F3F0-F441-9DF6-C11D8D4434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638044"/>
            <a:ext cx="6242715" cy="2376869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Data Strategy 1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Used median tweets for users missing 2018 data</a:t>
            </a:r>
          </a:p>
          <a:p>
            <a:r>
              <a:rPr lang="en-US" dirty="0">
                <a:solidFill>
                  <a:schemeClr val="bg1"/>
                </a:solidFill>
              </a:rPr>
              <a:t>CountVectorizor defaults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23,000 features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68 total samples (34 candidates; 34 non-candidates)</a:t>
            </a:r>
          </a:p>
          <a:p>
            <a:r>
              <a:rPr lang="en-US" dirty="0">
                <a:solidFill>
                  <a:schemeClr val="bg1"/>
                </a:solidFill>
              </a:rPr>
              <a:t>Multinomial Naïve Bayes classifier</a:t>
            </a:r>
          </a:p>
          <a:p>
            <a:r>
              <a:rPr lang="en-US" dirty="0">
                <a:solidFill>
                  <a:schemeClr val="bg1"/>
                </a:solidFill>
              </a:rPr>
              <a:t>5-fold cross-validation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148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4FFE0AC-2646-1643-B5D3-3312B6B6B2C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2126"/>
          <a:stretch/>
        </p:blipFill>
        <p:spPr bwMode="auto">
          <a:xfrm>
            <a:off x="7765205" y="3429000"/>
            <a:ext cx="4206240" cy="3082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0BB100A3-3506-034B-9B91-B06A4A5298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" r="1" b="2"/>
          <a:stretch/>
        </p:blipFill>
        <p:spPr bwMode="auto">
          <a:xfrm>
            <a:off x="7765205" y="346623"/>
            <a:ext cx="4206240" cy="29765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0C70C23-7800-E64F-A428-73C830F3E660}"/>
              </a:ext>
            </a:extLst>
          </p:cNvPr>
          <p:cNvSpPr txBox="1">
            <a:spLocks/>
          </p:cNvSpPr>
          <p:nvPr/>
        </p:nvSpPr>
        <p:spPr>
          <a:xfrm>
            <a:off x="650967" y="5014913"/>
            <a:ext cx="6242715" cy="914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594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783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377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2971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30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276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09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28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Train Accuracy: 81%</a:t>
            </a:r>
          </a:p>
          <a:p>
            <a:pPr marL="0" indent="0">
              <a:buNone/>
            </a:pPr>
            <a:r>
              <a:rPr lang="en-US" sz="2400" dirty="0">
                <a:solidFill>
                  <a:schemeClr val="bg1"/>
                </a:solidFill>
              </a:rPr>
              <a:t>Test Accuracy: 75%</a:t>
            </a:r>
          </a:p>
        </p:txBody>
      </p:sp>
    </p:spTree>
    <p:extLst>
      <p:ext uri="{BB962C8B-B14F-4D97-AF65-F5344CB8AC3E}">
        <p14:creationId xmlns:p14="http://schemas.microsoft.com/office/powerpoint/2010/main" val="42772246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44653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80BCA7-9553-5041-A712-C828358AB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6242719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Model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B57D2-F3F0-F441-9DF6-C11D8D4434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638044"/>
            <a:ext cx="6357408" cy="2376869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Data Strategy 1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Used median tweets for users missing 2018 data</a:t>
            </a:r>
          </a:p>
          <a:p>
            <a:r>
              <a:rPr lang="en-US" dirty="0">
                <a:solidFill>
                  <a:schemeClr val="bg1"/>
                </a:solidFill>
              </a:rPr>
              <a:t>CountVectorizor with stemmer, remove stopwords, </a:t>
            </a:r>
            <a:r>
              <a:rPr lang="en-US" dirty="0" err="1">
                <a:solidFill>
                  <a:schemeClr val="bg1"/>
                </a:solidFill>
              </a:rPr>
              <a:t>min_df</a:t>
            </a:r>
            <a:r>
              <a:rPr lang="en-US" dirty="0">
                <a:solidFill>
                  <a:schemeClr val="bg1"/>
                </a:solidFill>
              </a:rPr>
              <a:t> 10%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2,200 features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68 total samples (34 candidates; 34 non-candidates)</a:t>
            </a:r>
          </a:p>
          <a:p>
            <a:r>
              <a:rPr lang="en-US" dirty="0">
                <a:solidFill>
                  <a:schemeClr val="bg1"/>
                </a:solidFill>
              </a:rPr>
              <a:t>Multinomial Naïve Bayes classifier</a:t>
            </a:r>
          </a:p>
          <a:p>
            <a:r>
              <a:rPr lang="en-US" dirty="0">
                <a:solidFill>
                  <a:schemeClr val="bg1"/>
                </a:solidFill>
              </a:rPr>
              <a:t>5-fold cross-validation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F0C70C23-7800-E64F-A428-73C830F3E660}"/>
              </a:ext>
            </a:extLst>
          </p:cNvPr>
          <p:cNvSpPr txBox="1">
            <a:spLocks/>
          </p:cNvSpPr>
          <p:nvPr/>
        </p:nvSpPr>
        <p:spPr>
          <a:xfrm>
            <a:off x="650967" y="5014913"/>
            <a:ext cx="6242715" cy="914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594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783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377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2971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30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276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09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28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BAFB5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Train Accuracy: 88%</a:t>
            </a:r>
          </a:p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9BAFB5"/>
              </a:buClr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n-ea"/>
                <a:cs typeface="+mn-cs"/>
              </a:rPr>
              <a:t>Test Accuracy: 80%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38033829-F0F0-8549-8CD9-336A82B433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5205" y="289455"/>
            <a:ext cx="4206240" cy="2975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035817FC-8D3B-1249-90BF-BC1B11C2A6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5205" y="3398012"/>
            <a:ext cx="4206240" cy="3170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52804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544653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80BCA7-9553-5041-A712-C828358AB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6" y="643467"/>
            <a:ext cx="6242719" cy="1728044"/>
          </a:xfrm>
          <a:noFill/>
          <a:ln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Model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5B57D2-F3F0-F441-9DF6-C11D8D4434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638044"/>
            <a:ext cx="6357408" cy="2376869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Data Strategy 2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Used all tweets prior to 11/25/2019</a:t>
            </a:r>
          </a:p>
          <a:p>
            <a:r>
              <a:rPr lang="en-US" dirty="0">
                <a:solidFill>
                  <a:schemeClr val="bg1"/>
                </a:solidFill>
              </a:rPr>
              <a:t>CountVectorizor with stemmer, remove stopwords, </a:t>
            </a:r>
            <a:r>
              <a:rPr lang="en-US" dirty="0" err="1">
                <a:solidFill>
                  <a:schemeClr val="bg1"/>
                </a:solidFill>
              </a:rPr>
              <a:t>min_df</a:t>
            </a:r>
            <a:r>
              <a:rPr lang="en-US" dirty="0">
                <a:solidFill>
                  <a:schemeClr val="bg1"/>
                </a:solidFill>
              </a:rPr>
              <a:t> 10%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7,700 features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106 total samples (30 candidates; 76 non-candidates)</a:t>
            </a:r>
          </a:p>
          <a:p>
            <a:r>
              <a:rPr lang="en-US" dirty="0">
                <a:solidFill>
                  <a:schemeClr val="bg1"/>
                </a:solidFill>
              </a:rPr>
              <a:t>Multinomial Naïve Bayes classifier</a:t>
            </a:r>
          </a:p>
          <a:p>
            <a:r>
              <a:rPr lang="en-US" dirty="0">
                <a:solidFill>
                  <a:schemeClr val="bg1"/>
                </a:solidFill>
              </a:rPr>
              <a:t>5-fold cross-validation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CAB2D67B-F11A-BA4D-AE89-6FA08E254B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5205" y="292814"/>
            <a:ext cx="4206240" cy="2975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>
            <a:extLst>
              <a:ext uri="{FF2B5EF4-FFF2-40B4-BE49-F238E27FC236}">
                <a16:creationId xmlns:a16="http://schemas.microsoft.com/office/drawing/2014/main" id="{E52A06C3-E0A0-E449-8E44-32384440FC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65205" y="3394654"/>
            <a:ext cx="4206240" cy="31705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248C2637-98BB-7540-AB59-892DE589FFFA}"/>
              </a:ext>
            </a:extLst>
          </p:cNvPr>
          <p:cNvSpPr txBox="1"/>
          <p:nvPr/>
        </p:nvSpPr>
        <p:spPr>
          <a:xfrm>
            <a:off x="696686" y="4786308"/>
            <a:ext cx="6151277" cy="20360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defTabSz="914377">
              <a:spcBef>
                <a:spcPts val="1000"/>
              </a:spcBef>
              <a:defRPr sz="2400">
                <a:solidFill>
                  <a:srgbClr val="FFFFFF"/>
                </a:solidFill>
              </a:defRPr>
            </a:pPr>
            <a:r>
              <a:rPr dirty="0"/>
              <a:t>Train F</a:t>
            </a:r>
            <a:r>
              <a:rPr b="1" dirty="0">
                <a:latin typeface="Franklin Gothic Medium"/>
                <a:ea typeface="Franklin Gothic Medium"/>
                <a:cs typeface="Franklin Gothic Medium"/>
                <a:sym typeface="Franklin Gothic Medium"/>
              </a:rPr>
              <a:t>1 </a:t>
            </a:r>
            <a:r>
              <a:rPr dirty="0"/>
              <a:t>Measure : 95%</a:t>
            </a:r>
            <a:endParaRPr dirty="0">
              <a:solidFill>
                <a:srgbClr val="262626"/>
              </a:solidFill>
            </a:endParaRPr>
          </a:p>
          <a:p>
            <a:pPr defTabSz="914377">
              <a:spcBef>
                <a:spcPts val="1000"/>
              </a:spcBef>
              <a:defRPr sz="2400">
                <a:solidFill>
                  <a:srgbClr val="FFFFFF"/>
                </a:solidFill>
              </a:defRPr>
            </a:pPr>
            <a:r>
              <a:rPr dirty="0"/>
              <a:t>Test F</a:t>
            </a:r>
            <a:r>
              <a:rPr b="1" dirty="0">
                <a:latin typeface="Franklin Gothic Medium"/>
                <a:ea typeface="Franklin Gothic Medium"/>
                <a:cs typeface="Franklin Gothic Medium"/>
                <a:sym typeface="Franklin Gothic Medium"/>
              </a:rPr>
              <a:t>1 </a:t>
            </a:r>
            <a:r>
              <a:rPr dirty="0"/>
              <a:t>Measure: 92%</a:t>
            </a:r>
            <a:endParaRPr dirty="0">
              <a:solidFill>
                <a:srgbClr val="262626"/>
              </a:solidFill>
            </a:endParaRPr>
          </a:p>
          <a:p>
            <a:pPr defTabSz="914377">
              <a:spcBef>
                <a:spcPts val="1000"/>
              </a:spcBef>
              <a:defRPr sz="1200">
                <a:solidFill>
                  <a:srgbClr val="FFFFFF"/>
                </a:solidFill>
              </a:defRPr>
            </a:pPr>
            <a:r>
              <a:rPr dirty="0"/>
              <a:t>     </a:t>
            </a:r>
            <a:r>
              <a:rPr dirty="0" err="1"/>
              <a:t>Precision</a:t>
            </a:r>
            <a:r>
              <a:rPr baseline="-25000" dirty="0" err="1"/>
              <a:t>candidate</a:t>
            </a:r>
            <a:r>
              <a:rPr dirty="0"/>
              <a:t> = 0.82	</a:t>
            </a:r>
            <a:r>
              <a:rPr dirty="0" err="1"/>
              <a:t>Precision</a:t>
            </a:r>
            <a:r>
              <a:rPr baseline="-25000" dirty="0" err="1"/>
              <a:t>non</a:t>
            </a:r>
            <a:r>
              <a:rPr baseline="-25000" dirty="0"/>
              <a:t>-candidate</a:t>
            </a:r>
            <a:r>
              <a:rPr dirty="0"/>
              <a:t> = 1.00</a:t>
            </a:r>
            <a:br>
              <a:rPr dirty="0"/>
            </a:br>
            <a:r>
              <a:rPr dirty="0"/>
              <a:t>     </a:t>
            </a:r>
            <a:r>
              <a:rPr dirty="0" err="1"/>
              <a:t>Recall</a:t>
            </a:r>
            <a:r>
              <a:rPr baseline="-25000" dirty="0" err="1"/>
              <a:t>candidate</a:t>
            </a:r>
            <a:r>
              <a:rPr dirty="0"/>
              <a:t> = 1.00	</a:t>
            </a:r>
            <a:r>
              <a:rPr dirty="0" err="1"/>
              <a:t>Recall</a:t>
            </a:r>
            <a:r>
              <a:rPr baseline="-25000" dirty="0" err="1"/>
              <a:t>non</a:t>
            </a:r>
            <a:r>
              <a:rPr baseline="-25000" dirty="0"/>
              <a:t>-candidate</a:t>
            </a:r>
            <a:r>
              <a:rPr dirty="0"/>
              <a:t> = 0.91</a:t>
            </a:r>
            <a:br>
              <a:rPr dirty="0"/>
            </a:br>
            <a:r>
              <a:rPr dirty="0"/>
              <a:t>     F1</a:t>
            </a:r>
            <a:r>
              <a:rPr baseline="-25000" dirty="0"/>
              <a:t>candidate</a:t>
            </a:r>
            <a:r>
              <a:rPr dirty="0"/>
              <a:t> = 0.92	F1</a:t>
            </a:r>
            <a:r>
              <a:rPr baseline="-25000" dirty="0"/>
              <a:t>non-candidate</a:t>
            </a:r>
            <a:r>
              <a:rPr dirty="0"/>
              <a:t> = 0.95</a:t>
            </a:r>
            <a:endParaRPr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09141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E642F1F7-6246-4C87-B941-6957B32BD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A3C6843-50F4-724C-9C4B-3C74A66CD790}"/>
              </a:ext>
            </a:extLst>
          </p:cNvPr>
          <p:cNvSpPr txBox="1">
            <a:spLocks/>
          </p:cNvSpPr>
          <p:nvPr/>
        </p:nvSpPr>
        <p:spPr bwMode="black">
          <a:xfrm>
            <a:off x="2231136" y="5283054"/>
            <a:ext cx="7729728" cy="1188720"/>
          </a:xfrm>
          <a:prstGeom prst="rect">
            <a:avLst/>
          </a:prstGeom>
          <a:noFill/>
          <a:ln w="31750" cap="sq">
            <a:solidFill>
              <a:schemeClr val="bg1"/>
            </a:solidFill>
            <a:miter lim="800000"/>
          </a:ln>
        </p:spPr>
        <p:txBody>
          <a:bodyPr vert="horz" wrap="square" lIns="182880" tIns="182880" rIns="182880" bIns="182880" rtlCol="0" anchor="ctr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2800" cap="all" spc="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all" spc="20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 MT" panose="020B0502020104020203"/>
                <a:ea typeface="+mj-ea"/>
                <a:cs typeface="+mj-cs"/>
              </a:rPr>
              <a:t>Model Summary</a:t>
            </a:r>
          </a:p>
        </p:txBody>
      </p:sp>
      <p:graphicFrame>
        <p:nvGraphicFramePr>
          <p:cNvPr id="7" name="Content Placeholder 3">
            <a:extLst>
              <a:ext uri="{FF2B5EF4-FFF2-40B4-BE49-F238E27FC236}">
                <a16:creationId xmlns:a16="http://schemas.microsoft.com/office/drawing/2014/main" id="{6E7E684A-9624-9A47-84DC-BBE04622F0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8478022"/>
              </p:ext>
            </p:extLst>
          </p:nvPr>
        </p:nvGraphicFramePr>
        <p:xfrm>
          <a:off x="921592" y="1472215"/>
          <a:ext cx="10340663" cy="201183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06748">
                  <a:extLst>
                    <a:ext uri="{9D8B030D-6E8A-4147-A177-3AD203B41FA5}">
                      <a16:colId xmlns:a16="http://schemas.microsoft.com/office/drawing/2014/main" val="1558084871"/>
                    </a:ext>
                  </a:extLst>
                </a:gridCol>
                <a:gridCol w="1479038">
                  <a:extLst>
                    <a:ext uri="{9D8B030D-6E8A-4147-A177-3AD203B41FA5}">
                      <a16:colId xmlns:a16="http://schemas.microsoft.com/office/drawing/2014/main" val="330023587"/>
                    </a:ext>
                  </a:extLst>
                </a:gridCol>
                <a:gridCol w="1174407">
                  <a:extLst>
                    <a:ext uri="{9D8B030D-6E8A-4147-A177-3AD203B41FA5}">
                      <a16:colId xmlns:a16="http://schemas.microsoft.com/office/drawing/2014/main" val="1306892317"/>
                    </a:ext>
                  </a:extLst>
                </a:gridCol>
                <a:gridCol w="2256373">
                  <a:extLst>
                    <a:ext uri="{9D8B030D-6E8A-4147-A177-3AD203B41FA5}">
                      <a16:colId xmlns:a16="http://schemas.microsoft.com/office/drawing/2014/main" val="1522589647"/>
                    </a:ext>
                  </a:extLst>
                </a:gridCol>
                <a:gridCol w="1111380">
                  <a:extLst>
                    <a:ext uri="{9D8B030D-6E8A-4147-A177-3AD203B41FA5}">
                      <a16:colId xmlns:a16="http://schemas.microsoft.com/office/drawing/2014/main" val="310410260"/>
                    </a:ext>
                  </a:extLst>
                </a:gridCol>
                <a:gridCol w="1289957">
                  <a:extLst>
                    <a:ext uri="{9D8B030D-6E8A-4147-A177-3AD203B41FA5}">
                      <a16:colId xmlns:a16="http://schemas.microsoft.com/office/drawing/2014/main" val="4279016020"/>
                    </a:ext>
                  </a:extLst>
                </a:gridCol>
                <a:gridCol w="1171305">
                  <a:extLst>
                    <a:ext uri="{9D8B030D-6E8A-4147-A177-3AD203B41FA5}">
                      <a16:colId xmlns:a16="http://schemas.microsoft.com/office/drawing/2014/main" val="4177112446"/>
                    </a:ext>
                  </a:extLst>
                </a:gridCol>
                <a:gridCol w="1051455">
                  <a:extLst>
                    <a:ext uri="{9D8B030D-6E8A-4147-A177-3AD203B41FA5}">
                      <a16:colId xmlns:a16="http://schemas.microsoft.com/office/drawing/2014/main" val="3761431199"/>
                    </a:ext>
                  </a:extLst>
                </a:gridCol>
              </a:tblGrid>
              <a:tr h="559682"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/>
                        <a:t>Model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/>
                        <a:t>Data Strategy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/>
                        <a:t>Vectorizer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/>
                        <a:t>Vectorizer Parameters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/>
                        <a:t>Classifier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/>
                        <a:t>Classifier Parameters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/>
                        <a:t>Train Score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/>
                        <a:t>Test Score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783532978"/>
                  </a:ext>
                </a:extLst>
              </a:tr>
              <a:tr h="332784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1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/>
                        <a:t>API Balancing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/>
                        <a:t>CountVec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Default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MNB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/>
                        <a:t>Laplace = 1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81%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75%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24967434"/>
                  </a:ext>
                </a:extLst>
              </a:tr>
              <a:tr h="559682">
                <a:tc>
                  <a:txBody>
                    <a:bodyPr/>
                    <a:lstStyle/>
                    <a:p>
                      <a:pPr algn="ctr"/>
                      <a:r>
                        <a:rPr lang="en-US" sz="1500" b="1"/>
                        <a:t>2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/>
                        <a:t>API Balancing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b="1" dirty="0" err="1"/>
                        <a:t>CountVec</a:t>
                      </a:r>
                      <a:endParaRPr lang="en-US" sz="1500" b="1" dirty="0"/>
                    </a:p>
                    <a:p>
                      <a:pPr algn="ctr"/>
                      <a:endParaRPr lang="en-US" sz="1500" b="1" dirty="0"/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/>
                        <a:t>Stemmer, </a:t>
                      </a:r>
                      <a:r>
                        <a:rPr lang="en-US" sz="1500" b="1" dirty="0" err="1"/>
                        <a:t>Stopwords</a:t>
                      </a:r>
                      <a:r>
                        <a:rPr lang="en-US" sz="1500" b="1" dirty="0"/>
                        <a:t>, </a:t>
                      </a:r>
                      <a:r>
                        <a:rPr lang="en-US" sz="1500" b="1" dirty="0" err="1"/>
                        <a:t>min_df</a:t>
                      </a:r>
                      <a:r>
                        <a:rPr lang="en-US" sz="1500" b="1" dirty="0"/>
                        <a:t> = 10%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/>
                        <a:t>MNB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/>
                        <a:t>Laplace = 1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/>
                        <a:t>88%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b="1" dirty="0"/>
                        <a:t>80%</a:t>
                      </a:r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1335484"/>
                  </a:ext>
                </a:extLst>
              </a:tr>
              <a:tr h="559682"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5</a:t>
                      </a:r>
                      <a:endParaRPr lang="en-US" sz="1500" b="0" dirty="0"/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Through Nov. 2019</a:t>
                      </a:r>
                      <a:endParaRPr lang="en-US" sz="1500" b="0" dirty="0"/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 err="1"/>
                        <a:t>CountVec</a:t>
                      </a:r>
                      <a:endParaRPr lang="en-US" sz="1500" dirty="0"/>
                    </a:p>
                    <a:p>
                      <a:pPr algn="ctr"/>
                      <a:endParaRPr lang="en-US" sz="1500" b="0" dirty="0"/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3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500" dirty="0"/>
                        <a:t>Stemmer, Stopwords, min_df = 10%</a:t>
                      </a:r>
                      <a:endParaRPr lang="en-US" sz="1500" b="0" dirty="0"/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MNB</a:t>
                      </a:r>
                      <a:endParaRPr lang="en-US" sz="1500" b="0" dirty="0"/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Laplace = 1</a:t>
                      </a:r>
                      <a:endParaRPr lang="en-US" sz="1500" b="0" dirty="0"/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95%</a:t>
                      </a:r>
                      <a:endParaRPr lang="en-US" sz="1500" b="0" dirty="0"/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500" dirty="0"/>
                        <a:t>92%</a:t>
                      </a:r>
                      <a:endParaRPr lang="en-US" sz="1500" b="0" dirty="0"/>
                    </a:p>
                  </a:txBody>
                  <a:tcPr marL="75633" marR="75633" marT="37816" marB="37816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0411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73921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person, cellphone, phone, indoor&#10;&#10;Description automatically generated">
            <a:extLst>
              <a:ext uri="{FF2B5EF4-FFF2-40B4-BE49-F238E27FC236}">
                <a16:creationId xmlns:a16="http://schemas.microsoft.com/office/drawing/2014/main" id="{1F5C79F4-6436-0C4E-9008-25206A7A610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alphaModFix amt="40000"/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111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B0D2F42-3A8F-284A-AA9C-5B918E4CF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noFill/>
          <a:ln w="38100" cap="sq">
            <a:solidFill>
              <a:schemeClr val="tx1"/>
            </a:solidFill>
            <a:miter lim="800000"/>
          </a:ln>
        </p:spPr>
        <p:txBody>
          <a:bodyPr vert="horz" lIns="274320" tIns="182880" rIns="274320" bIns="182880" rtlCol="0" anchor="ctr" anchorCtr="1">
            <a:normAutofit/>
          </a:bodyPr>
          <a:lstStyle/>
          <a:p>
            <a:pPr defTabSz="914400"/>
            <a:r>
              <a:rPr lang="en-US" dirty="0">
                <a:solidFill>
                  <a:schemeClr val="tx1"/>
                </a:solidFill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29819526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2A723C9D-D05D-D44C-A79B-082FAE4977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1314450"/>
            <a:ext cx="7729728" cy="1188720"/>
          </a:xfrm>
          <a:noFill/>
          <a:ln>
            <a:solidFill>
              <a:schemeClr val="bg1"/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Conclusions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C890D570-1345-494D-9154-EA7C7DDF7E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0164977"/>
              </p:ext>
            </p:extLst>
          </p:nvPr>
        </p:nvGraphicFramePr>
        <p:xfrm>
          <a:off x="965200" y="2952752"/>
          <a:ext cx="10261600" cy="25336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469484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Content Placeholder 18" descr="A group of people posing for the camera&#10;&#10;Description automatically generated">
            <a:extLst>
              <a:ext uri="{FF2B5EF4-FFF2-40B4-BE49-F238E27FC236}">
                <a16:creationId xmlns:a16="http://schemas.microsoft.com/office/drawing/2014/main" id="{3ABD3222-3B5F-2A4A-95F3-BCFF247B5A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 cstate="screen">
            <a:alphaModFix amt="4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7" y="13"/>
            <a:ext cx="12191973" cy="68579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1C0BD5-A464-B94E-BF3A-71DE01679A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noFill/>
          <a:ln w="38100" cap="sq">
            <a:solidFill>
              <a:schemeClr val="tx1"/>
            </a:solidFill>
            <a:miter lim="800000"/>
          </a:ln>
        </p:spPr>
        <p:txBody>
          <a:bodyPr vert="horz" lIns="365760" tIns="243840" rIns="365760" bIns="243840" rtlCol="0" anchor="ctr" anchorCtr="1">
            <a:normAutofit/>
          </a:bodyPr>
          <a:lstStyle/>
          <a:p>
            <a:pPr defTabSz="1219170"/>
            <a:r>
              <a:rPr lang="en-US" sz="5067" spc="267" dirty="0">
                <a:solidFill>
                  <a:schemeClr val="tx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9356328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group of people posing for a photo&#10;&#10;Description automatically generated">
            <a:extLst>
              <a:ext uri="{FF2B5EF4-FFF2-40B4-BE49-F238E27FC236}">
                <a16:creationId xmlns:a16="http://schemas.microsoft.com/office/drawing/2014/main" id="{9AB27F81-DEBC-294C-B2C6-D3C1E006706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40000"/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98738A-0AC3-6141-A4AD-A8FFD11A8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80513" y="1550500"/>
            <a:ext cx="7232222" cy="1188720"/>
          </a:xfrm>
          <a:noFill/>
          <a:ln>
            <a:solidFill>
              <a:srgbClr val="FFFFFF"/>
            </a:solidFill>
          </a:ln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History Of POTUS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0B2C51-D9B5-204E-A534-E074F9774C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0513" y="2764013"/>
            <a:ext cx="7729728" cy="2976015"/>
          </a:xfrm>
        </p:spPr>
        <p:txBody>
          <a:bodyPr numCol="3">
            <a:noAutofit/>
          </a:bodyPr>
          <a:lstStyle/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1867" dirty="0"/>
              <a:t>Parties</a:t>
            </a:r>
          </a:p>
          <a:p>
            <a:pPr>
              <a:lnSpc>
                <a:spcPct val="90000"/>
              </a:lnSpc>
              <a:spcBef>
                <a:spcPts val="0"/>
              </a:spcBef>
            </a:pPr>
            <a:endParaRPr lang="en-US" sz="1333" dirty="0"/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endParaRPr lang="en-US" sz="1333" dirty="0"/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endParaRPr lang="en-US" sz="1333" dirty="0"/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endParaRPr lang="en-US" sz="1333" dirty="0"/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endParaRPr lang="en-US" sz="1333" dirty="0"/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endParaRPr lang="en-US" sz="1333" dirty="0"/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endParaRPr lang="en-US" sz="1333" dirty="0"/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sz="1867" dirty="0"/>
              <a:t>Terms</a:t>
            </a:r>
          </a:p>
          <a:p>
            <a:pPr marL="0" indent="0">
              <a:spcBef>
                <a:spcPts val="0"/>
              </a:spcBef>
              <a:buNone/>
            </a:pPr>
            <a:endParaRPr lang="en-US" sz="1867" dirty="0"/>
          </a:p>
          <a:p>
            <a:pPr marL="0" indent="0">
              <a:spcBef>
                <a:spcPts val="0"/>
              </a:spcBef>
              <a:buNone/>
            </a:pPr>
            <a:endParaRPr lang="en-US" sz="1867" dirty="0"/>
          </a:p>
          <a:p>
            <a:pPr marL="0" indent="0">
              <a:spcBef>
                <a:spcPts val="0"/>
              </a:spcBef>
              <a:buNone/>
            </a:pPr>
            <a:endParaRPr lang="en-US" sz="1333" dirty="0"/>
          </a:p>
          <a:p>
            <a:pPr marL="0" indent="0">
              <a:spcBef>
                <a:spcPts val="0"/>
              </a:spcBef>
              <a:buNone/>
            </a:pPr>
            <a:endParaRPr lang="en-US" sz="1333" dirty="0"/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/>
              <a:t>Professions</a:t>
            </a:r>
          </a:p>
          <a:p>
            <a:pPr>
              <a:spcBef>
                <a:spcPts val="0"/>
              </a:spcBef>
            </a:pPr>
            <a:endParaRPr lang="en-US" sz="1333" dirty="0"/>
          </a:p>
          <a:p>
            <a:pPr marL="0" indent="0">
              <a:spcBef>
                <a:spcPts val="0"/>
              </a:spcBef>
              <a:buNone/>
            </a:pPr>
            <a:endParaRPr lang="en-US" sz="1333" dirty="0"/>
          </a:p>
          <a:p>
            <a:pPr marL="0" indent="0">
              <a:spcBef>
                <a:spcPts val="0"/>
              </a:spcBef>
              <a:buNone/>
            </a:pPr>
            <a:endParaRPr lang="en-US" sz="1333" dirty="0"/>
          </a:p>
          <a:p>
            <a:pPr marL="0" indent="0">
              <a:spcBef>
                <a:spcPts val="0"/>
              </a:spcBef>
              <a:buNone/>
            </a:pPr>
            <a:endParaRPr lang="en-US" sz="1333" dirty="0"/>
          </a:p>
          <a:p>
            <a:pPr marL="0" indent="0">
              <a:spcBef>
                <a:spcPts val="0"/>
              </a:spcBef>
              <a:buNone/>
            </a:pPr>
            <a:endParaRPr lang="en-US" sz="1333" dirty="0"/>
          </a:p>
          <a:p>
            <a:pPr marL="0" indent="0">
              <a:spcBef>
                <a:spcPts val="0"/>
              </a:spcBef>
              <a:buNone/>
            </a:pPr>
            <a:endParaRPr lang="en-US" sz="1333" dirty="0"/>
          </a:p>
          <a:p>
            <a:pPr marL="0" indent="0">
              <a:spcBef>
                <a:spcPts val="0"/>
              </a:spcBef>
              <a:buNone/>
            </a:pPr>
            <a:endParaRPr lang="en-US" sz="1333" dirty="0"/>
          </a:p>
          <a:p>
            <a:pPr marL="0" indent="0">
              <a:spcBef>
                <a:spcPts val="0"/>
              </a:spcBef>
              <a:buNone/>
            </a:pPr>
            <a:endParaRPr lang="en-US" sz="1333" dirty="0"/>
          </a:p>
          <a:p>
            <a:pPr marL="0" indent="0">
              <a:spcBef>
                <a:spcPts val="0"/>
              </a:spcBef>
              <a:buNone/>
            </a:pPr>
            <a:endParaRPr lang="en-US" sz="1333" dirty="0"/>
          </a:p>
          <a:p>
            <a:pPr marL="0" indent="0">
              <a:spcBef>
                <a:spcPts val="0"/>
              </a:spcBef>
              <a:buNone/>
            </a:pPr>
            <a:endParaRPr lang="en-US" sz="1333" dirty="0"/>
          </a:p>
          <a:p>
            <a:pPr marL="0" indent="0">
              <a:spcBef>
                <a:spcPts val="0"/>
              </a:spcBef>
              <a:buNone/>
            </a:pPr>
            <a:endParaRPr lang="en-US" sz="1333" dirty="0"/>
          </a:p>
          <a:p>
            <a:pPr marL="0" indent="0">
              <a:spcBef>
                <a:spcPts val="0"/>
              </a:spcBef>
              <a:buNone/>
            </a:pPr>
            <a:endParaRPr lang="en-US" sz="1333" dirty="0"/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/>
              <a:t>Race</a:t>
            </a:r>
          </a:p>
          <a:p>
            <a:pPr>
              <a:spcBef>
                <a:spcPts val="0"/>
              </a:spcBef>
            </a:pPr>
            <a:r>
              <a:rPr lang="en-US" sz="1333" dirty="0"/>
              <a:t>White: 44</a:t>
            </a:r>
          </a:p>
          <a:p>
            <a:pPr>
              <a:spcBef>
                <a:spcPts val="0"/>
              </a:spcBef>
            </a:pPr>
            <a:r>
              <a:rPr lang="en-US" sz="1333" dirty="0"/>
              <a:t>Black: 1</a:t>
            </a:r>
          </a:p>
          <a:p>
            <a:pPr marL="0" indent="0">
              <a:spcBef>
                <a:spcPts val="0"/>
              </a:spcBef>
              <a:buNone/>
            </a:pPr>
            <a:endParaRPr lang="en-US" sz="750" dirty="0"/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/>
              <a:t>Gender</a:t>
            </a:r>
          </a:p>
          <a:p>
            <a:pPr>
              <a:spcBef>
                <a:spcPts val="0"/>
              </a:spcBef>
            </a:pPr>
            <a:r>
              <a:rPr lang="en-US" sz="1333" dirty="0"/>
              <a:t>Men: 45</a:t>
            </a:r>
          </a:p>
          <a:p>
            <a:pPr marL="0" indent="0">
              <a:spcBef>
                <a:spcPts val="0"/>
              </a:spcBef>
              <a:buNone/>
            </a:pPr>
            <a:endParaRPr lang="en-US" sz="750" dirty="0"/>
          </a:p>
          <a:p>
            <a:pPr marL="0" indent="0">
              <a:spcBef>
                <a:spcPts val="0"/>
              </a:spcBef>
              <a:buNone/>
            </a:pPr>
            <a:r>
              <a:rPr lang="en-US" sz="1867" dirty="0"/>
              <a:t>Age</a:t>
            </a:r>
          </a:p>
          <a:p>
            <a:pPr>
              <a:lnSpc>
                <a:spcPct val="90000"/>
              </a:lnSpc>
            </a:pPr>
            <a:endParaRPr lang="en-US" sz="1333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9AADDFC-7F06-6F48-A043-C6BA93F9AB4E}"/>
              </a:ext>
            </a:extLst>
          </p:cNvPr>
          <p:cNvSpPr txBox="1">
            <a:spLocks/>
          </p:cNvSpPr>
          <p:nvPr/>
        </p:nvSpPr>
        <p:spPr>
          <a:xfrm>
            <a:off x="4562168" y="2638046"/>
            <a:ext cx="2331032" cy="3101983"/>
          </a:xfrm>
          <a:prstGeom prst="rect">
            <a:avLst/>
          </a:prstGeom>
        </p:spPr>
        <p:txBody>
          <a:bodyPr vert="horz" lIns="121920" tIns="60960" rIns="121920" bIns="60960" rtlCol="0">
            <a:normAutofit/>
          </a:bodyPr>
          <a:lstStyle>
            <a:lvl1pPr marL="171450" indent="-17145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35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indent="-17145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14350" indent="-17145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85800" indent="-17145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57250" indent="-17145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984647" indent="-17145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13235" indent="-17145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243013" indent="-17145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412081" indent="-17145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377">
              <a:spcBef>
                <a:spcPts val="1000"/>
              </a:spcBef>
              <a:buClr>
                <a:srgbClr val="9BAFB5"/>
              </a:buClr>
              <a:buNone/>
            </a:pPr>
            <a:endParaRPr lang="en-US" sz="1800" dirty="0">
              <a:solidFill>
                <a:srgbClr val="FFFFFF">
                  <a:lumMod val="85000"/>
                  <a:lumOff val="15000"/>
                </a:srgbClr>
              </a:solidFill>
              <a:latin typeface="Gill Sans MT" panose="020B0502020104020203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3E083BC6-1C84-0E4B-BAE7-EEA7ED418C2C}"/>
              </a:ext>
            </a:extLst>
          </p:cNvPr>
          <p:cNvSpPr txBox="1">
            <a:spLocks/>
          </p:cNvSpPr>
          <p:nvPr/>
        </p:nvSpPr>
        <p:spPr>
          <a:xfrm>
            <a:off x="6893200" y="2638045"/>
            <a:ext cx="2331032" cy="3101983"/>
          </a:xfrm>
          <a:prstGeom prst="rect">
            <a:avLst/>
          </a:prstGeom>
        </p:spPr>
        <p:txBody>
          <a:bodyPr vert="horz" lIns="121920" tIns="60960" rIns="121920" bIns="60960" rtlCol="0">
            <a:normAutofit/>
          </a:bodyPr>
          <a:lstStyle>
            <a:defPPr>
              <a:defRPr lang="en-US"/>
            </a:defPPr>
            <a:lvl1pPr lvl="0" indent="0" defTabSz="685800">
              <a:lnSpc>
                <a:spcPct val="100000"/>
              </a:lnSpc>
              <a:spcBef>
                <a:spcPts val="0"/>
              </a:spcBef>
              <a:buClr>
                <a:schemeClr val="accent2"/>
              </a:buClr>
              <a:buFont typeface="Arial" panose="020B0604020202020204" pitchFamily="34" charset="0"/>
              <a:buNone/>
              <a:defRPr sz="15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342900" indent="-171450" defTabSz="685800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514350" indent="-171450" defTabSz="685800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685800" indent="-171450" defTabSz="685800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857250" indent="-171450" defTabSz="685800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  <a:lvl6pPr marL="984647" indent="-171450" defTabSz="685800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6pPr>
            <a:lvl7pPr marL="1113235" indent="-171450" defTabSz="685800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7pPr>
            <a:lvl8pPr marL="1243013" indent="-171450" defTabSz="685800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 baseline="0"/>
            </a:lvl8pPr>
            <a:lvl9pPr marL="1412081" indent="-171450" defTabSz="685800">
              <a:lnSpc>
                <a:spcPct val="100000"/>
              </a:lnSpc>
              <a:spcBef>
                <a:spcPts val="75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200" baseline="0"/>
            </a:lvl9pPr>
          </a:lstStyle>
          <a:p>
            <a:pPr defTabSz="914377">
              <a:buClr>
                <a:srgbClr val="9BAFB5"/>
              </a:buClr>
            </a:pPr>
            <a:endParaRPr lang="en-US" sz="2000" dirty="0">
              <a:solidFill>
                <a:srgbClr val="FFFFFF">
                  <a:lumMod val="85000"/>
                  <a:lumOff val="15000"/>
                </a:srgbClr>
              </a:solidFill>
              <a:latin typeface="Gill Sans MT" panose="020B0502020104020203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06113451-40AA-2246-931F-F6458235E7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5147" y="4610948"/>
            <a:ext cx="2175205" cy="116321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8573446-3960-6F42-A18D-82409D9C03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82914" y="3073903"/>
            <a:ext cx="2183247" cy="246752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EA80D7A-ACC2-8243-BA6D-1EB791C2AB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37530" y="4533814"/>
            <a:ext cx="2175205" cy="123836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6DDEF8BC-802D-D44F-AFC5-5FF82396F46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58427" y="3079768"/>
            <a:ext cx="2175205" cy="1109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293756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E642F1F7-6246-4C87-B941-6957B32BD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graphicFrame>
        <p:nvGraphicFramePr>
          <p:cNvPr id="9" name="Content Placeholder 3">
            <a:extLst>
              <a:ext uri="{FF2B5EF4-FFF2-40B4-BE49-F238E27FC236}">
                <a16:creationId xmlns:a16="http://schemas.microsoft.com/office/drawing/2014/main" id="{68BC39AA-D093-6B4E-B673-6151818F193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2470045"/>
              </p:ext>
            </p:extLst>
          </p:nvPr>
        </p:nvGraphicFramePr>
        <p:xfrm>
          <a:off x="1463040" y="1096465"/>
          <a:ext cx="9265920" cy="273213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2316480">
                  <a:extLst>
                    <a:ext uri="{9D8B030D-6E8A-4147-A177-3AD203B41FA5}">
                      <a16:colId xmlns:a16="http://schemas.microsoft.com/office/drawing/2014/main" val="1366903451"/>
                    </a:ext>
                  </a:extLst>
                </a:gridCol>
                <a:gridCol w="2316480">
                  <a:extLst>
                    <a:ext uri="{9D8B030D-6E8A-4147-A177-3AD203B41FA5}">
                      <a16:colId xmlns:a16="http://schemas.microsoft.com/office/drawing/2014/main" val="2195496936"/>
                    </a:ext>
                  </a:extLst>
                </a:gridCol>
                <a:gridCol w="2316480">
                  <a:extLst>
                    <a:ext uri="{9D8B030D-6E8A-4147-A177-3AD203B41FA5}">
                      <a16:colId xmlns:a16="http://schemas.microsoft.com/office/drawing/2014/main" val="4045397482"/>
                    </a:ext>
                  </a:extLst>
                </a:gridCol>
                <a:gridCol w="2316480">
                  <a:extLst>
                    <a:ext uri="{9D8B030D-6E8A-4147-A177-3AD203B41FA5}">
                      <a16:colId xmlns:a16="http://schemas.microsoft.com/office/drawing/2014/main" val="2141700807"/>
                    </a:ext>
                  </a:extLst>
                </a:gridCol>
              </a:tblGrid>
              <a:tr h="479576">
                <a:tc>
                  <a:txBody>
                    <a:bodyPr/>
                    <a:lstStyle/>
                    <a:p>
                      <a:r>
                        <a:rPr lang="en-US" sz="1900" dirty="0"/>
                        <a:t>2008</a:t>
                      </a:r>
                    </a:p>
                  </a:txBody>
                  <a:tcPr marL="127515" marR="127515" marT="63757" marB="63757"/>
                </a:tc>
                <a:tc>
                  <a:txBody>
                    <a:bodyPr/>
                    <a:lstStyle/>
                    <a:p>
                      <a:r>
                        <a:rPr lang="en-US" sz="1900" dirty="0"/>
                        <a:t>2012</a:t>
                      </a:r>
                    </a:p>
                  </a:txBody>
                  <a:tcPr marL="127515" marR="127515" marT="63757" marB="63757"/>
                </a:tc>
                <a:tc>
                  <a:txBody>
                    <a:bodyPr/>
                    <a:lstStyle/>
                    <a:p>
                      <a:r>
                        <a:rPr lang="en-US" sz="1900" dirty="0"/>
                        <a:t>2016</a:t>
                      </a:r>
                    </a:p>
                  </a:txBody>
                  <a:tcPr marL="127515" marR="127515" marT="63757" marB="63757"/>
                </a:tc>
                <a:tc>
                  <a:txBody>
                    <a:bodyPr/>
                    <a:lstStyle/>
                    <a:p>
                      <a:r>
                        <a:rPr lang="en-US" sz="1900" dirty="0"/>
                        <a:t>2020</a:t>
                      </a:r>
                    </a:p>
                  </a:txBody>
                  <a:tcPr marL="127515" marR="127515" marT="63757" marB="63757"/>
                </a:tc>
                <a:extLst>
                  <a:ext uri="{0D108BD9-81ED-4DB2-BD59-A6C34878D82A}">
                    <a16:rowId xmlns:a16="http://schemas.microsoft.com/office/drawing/2014/main" val="3562158519"/>
                  </a:ext>
                </a:extLst>
              </a:tr>
              <a:tr h="696475">
                <a:tc>
                  <a:txBody>
                    <a:bodyPr/>
                    <a:lstStyle/>
                    <a:p>
                      <a:r>
                        <a:rPr lang="en-US" sz="1900" dirty="0"/>
                        <a:t>Open field</a:t>
                      </a:r>
                      <a:endParaRPr lang="en-US" sz="1900" b="1" dirty="0"/>
                    </a:p>
                  </a:txBody>
                  <a:tcPr marL="127515" marR="127515" marT="63757" marB="63757"/>
                </a:tc>
                <a:tc>
                  <a:txBody>
                    <a:bodyPr/>
                    <a:lstStyle/>
                    <a:p>
                      <a:r>
                        <a:rPr lang="en-US" sz="1900" dirty="0"/>
                        <a:t>Democratic Incumbent</a:t>
                      </a:r>
                      <a:endParaRPr lang="en-US" sz="1900" b="1" dirty="0"/>
                    </a:p>
                  </a:txBody>
                  <a:tcPr marL="127515" marR="127515" marT="63757" marB="63757"/>
                </a:tc>
                <a:tc>
                  <a:txBody>
                    <a:bodyPr/>
                    <a:lstStyle/>
                    <a:p>
                      <a:r>
                        <a:rPr lang="en-US" sz="1900" dirty="0"/>
                        <a:t>Open field</a:t>
                      </a:r>
                      <a:endParaRPr lang="en-US" sz="1900" b="1" dirty="0"/>
                    </a:p>
                  </a:txBody>
                  <a:tcPr marL="127515" marR="127515" marT="63757" marB="63757"/>
                </a:tc>
                <a:tc>
                  <a:txBody>
                    <a:bodyPr/>
                    <a:lstStyle/>
                    <a:p>
                      <a:r>
                        <a:rPr lang="en-US" sz="1900" dirty="0"/>
                        <a:t>Republican Incumbent</a:t>
                      </a:r>
                      <a:endParaRPr lang="en-US" sz="1900" b="1" dirty="0"/>
                    </a:p>
                  </a:txBody>
                  <a:tcPr marL="127515" marR="127515" marT="63757" marB="63757"/>
                </a:tc>
                <a:extLst>
                  <a:ext uri="{0D108BD9-81ED-4DB2-BD59-A6C34878D82A}">
                    <a16:rowId xmlns:a16="http://schemas.microsoft.com/office/drawing/2014/main" val="882263298"/>
                  </a:ext>
                </a:extLst>
              </a:tr>
              <a:tr h="772960">
                <a:tc>
                  <a:txBody>
                    <a:bodyPr/>
                    <a:lstStyle/>
                    <a:p>
                      <a:r>
                        <a:rPr lang="en-US" sz="1900" dirty="0"/>
                        <a:t>Democratic Party Candidates: 10</a:t>
                      </a:r>
                    </a:p>
                  </a:txBody>
                  <a:tcPr marL="127515" marR="127515" marT="63757" marB="63757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9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Democratic Challengers: 4</a:t>
                      </a:r>
                      <a:endParaRPr kumimoji="0" lang="en-US" sz="1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ill Sans MT" panose="020B0502020104020203"/>
                        <a:ea typeface="+mn-ea"/>
                        <a:cs typeface="+mn-cs"/>
                      </a:endParaRPr>
                    </a:p>
                  </a:txBody>
                  <a:tcPr marL="127515" marR="127515" marT="63757" marB="63757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9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Democratic Party Candidates: 6</a:t>
                      </a:r>
                      <a:endParaRPr kumimoji="0" lang="en-US" sz="1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ill Sans MT" panose="020B0502020104020203"/>
                        <a:ea typeface="+mn-ea"/>
                        <a:cs typeface="+mn-cs"/>
                      </a:endParaRPr>
                    </a:p>
                  </a:txBody>
                  <a:tcPr marL="127515" marR="127515" marT="63757" marB="63757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9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Democratic Party Candidates: 29</a:t>
                      </a:r>
                      <a:endParaRPr kumimoji="0" lang="en-US" sz="1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ill Sans MT" panose="020B0502020104020203"/>
                        <a:ea typeface="+mn-ea"/>
                        <a:cs typeface="+mn-cs"/>
                      </a:endParaRPr>
                    </a:p>
                  </a:txBody>
                  <a:tcPr marL="127515" marR="127515" marT="63757" marB="63757"/>
                </a:tc>
                <a:extLst>
                  <a:ext uri="{0D108BD9-81ED-4DB2-BD59-A6C34878D82A}">
                    <a16:rowId xmlns:a16="http://schemas.microsoft.com/office/drawing/2014/main" val="2239270097"/>
                  </a:ext>
                </a:extLst>
              </a:tr>
              <a:tr h="772960"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900" dirty="0"/>
                        <a:t>Republican Party Candidates: 12</a:t>
                      </a:r>
                    </a:p>
                  </a:txBody>
                  <a:tcPr marL="127515" marR="127515" marT="63757" marB="63757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9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Republican Party Candidates: 13</a:t>
                      </a:r>
                      <a:endParaRPr kumimoji="0" lang="en-US" sz="1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ill Sans MT" panose="020B0502020104020203"/>
                        <a:ea typeface="+mn-ea"/>
                        <a:cs typeface="+mn-cs"/>
                      </a:endParaRPr>
                    </a:p>
                  </a:txBody>
                  <a:tcPr marL="127515" marR="127515" marT="63757" marB="63757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9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Republican Party Candidates: 17</a:t>
                      </a:r>
                      <a:endParaRPr kumimoji="0" lang="en-US" sz="1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ill Sans MT" panose="020B0502020104020203"/>
                        <a:ea typeface="+mn-ea"/>
                        <a:cs typeface="+mn-cs"/>
                      </a:endParaRPr>
                    </a:p>
                  </a:txBody>
                  <a:tcPr marL="127515" marR="127515" marT="63757" marB="63757"/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900" u="none" strike="noStrike" kern="1200" cap="none" spc="0" normalizeH="0" baseline="0" noProof="0" dirty="0">
                          <a:ln>
                            <a:noFill/>
                          </a:ln>
                          <a:effectLst/>
                          <a:uLnTx/>
                          <a:uFillTx/>
                        </a:rPr>
                        <a:t>Republican Challengers: 4</a:t>
                      </a:r>
                      <a:endParaRPr kumimoji="0" lang="en-US" sz="1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ill Sans MT" panose="020B0502020104020203"/>
                        <a:ea typeface="+mn-ea"/>
                        <a:cs typeface="+mn-cs"/>
                      </a:endParaRPr>
                    </a:p>
                  </a:txBody>
                  <a:tcPr marL="127515" marR="127515" marT="63757" marB="63757"/>
                </a:tc>
                <a:extLst>
                  <a:ext uri="{0D108BD9-81ED-4DB2-BD59-A6C34878D82A}">
                    <a16:rowId xmlns:a16="http://schemas.microsoft.com/office/drawing/2014/main" val="1008066363"/>
                  </a:ext>
                </a:extLst>
              </a:tr>
            </a:tbl>
          </a:graphicData>
        </a:graphic>
      </p:graphicFrame>
      <p:sp>
        <p:nvSpPr>
          <p:cNvPr id="10" name="Title 1">
            <a:extLst>
              <a:ext uri="{FF2B5EF4-FFF2-40B4-BE49-F238E27FC236}">
                <a16:creationId xmlns:a16="http://schemas.microsoft.com/office/drawing/2014/main" id="{9A3C6843-50F4-724C-9C4B-3C74A66CD790}"/>
              </a:ext>
            </a:extLst>
          </p:cNvPr>
          <p:cNvSpPr txBox="1">
            <a:spLocks/>
          </p:cNvSpPr>
          <p:nvPr/>
        </p:nvSpPr>
        <p:spPr bwMode="black">
          <a:xfrm>
            <a:off x="2231136" y="5283054"/>
            <a:ext cx="7729728" cy="1188720"/>
          </a:xfrm>
          <a:prstGeom prst="rect">
            <a:avLst/>
          </a:prstGeom>
          <a:noFill/>
          <a:ln w="31750" cap="sq">
            <a:solidFill>
              <a:schemeClr val="bg1"/>
            </a:solidFill>
            <a:miter lim="800000"/>
          </a:ln>
        </p:spPr>
        <p:txBody>
          <a:bodyPr vert="horz" wrap="square" lIns="182880" tIns="182880" rIns="182880" bIns="182880" rtlCol="0" anchor="ctr">
            <a:normAutofit/>
          </a:bodyPr>
          <a:lstStyle>
            <a:lvl1pPr algn="ctr">
              <a:lnSpc>
                <a:spcPct val="90000"/>
              </a:lnSpc>
              <a:spcBef>
                <a:spcPct val="0"/>
              </a:spcBef>
              <a:buNone/>
              <a:defRPr sz="2800" cap="all" spc="20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Recent Presidential Races</a:t>
            </a:r>
          </a:p>
        </p:txBody>
      </p:sp>
    </p:spTree>
    <p:extLst>
      <p:ext uri="{BB962C8B-B14F-4D97-AF65-F5344CB8AC3E}">
        <p14:creationId xmlns:p14="http://schemas.microsoft.com/office/powerpoint/2010/main" val="2726198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9C382963-75DB-4042-B3ED-9CC56F3CD05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alphaModFix amt="40000"/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B0D2F42-3A8F-284A-AA9C-5B918E4CF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noFill/>
          <a:ln w="38100" cap="sq">
            <a:solidFill>
              <a:schemeClr val="tx1"/>
            </a:solidFill>
            <a:miter lim="800000"/>
          </a:ln>
        </p:spPr>
        <p:txBody>
          <a:bodyPr vert="horz" lIns="274320" tIns="182880" rIns="274320" bIns="182880" rtlCol="0" anchor="ctr" anchorCtr="1">
            <a:normAutofit/>
          </a:bodyPr>
          <a:lstStyle/>
          <a:p>
            <a:pPr defTabSz="914400"/>
            <a:r>
              <a:rPr lang="en-US" dirty="0">
                <a:solidFill>
                  <a:schemeClr val="tx1"/>
                </a:solidFill>
              </a:rPr>
              <a:t>About the Data</a:t>
            </a:r>
          </a:p>
        </p:txBody>
      </p:sp>
    </p:spTree>
    <p:extLst>
      <p:ext uri="{BB962C8B-B14F-4D97-AF65-F5344CB8AC3E}">
        <p14:creationId xmlns:p14="http://schemas.microsoft.com/office/powerpoint/2010/main" val="21461235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9" name="Rectangle 48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AF3359-FB91-CC43-BB11-B46024AAB6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vert="horz" wrap="square" lIns="182880" tIns="182880" rIns="182880" bIns="182880" rtlCol="0" anchor="ctr">
            <a:normAutofit fontScale="90000"/>
          </a:bodyPr>
          <a:lstStyle/>
          <a:p>
            <a:pPr defTabSz="914400"/>
            <a:r>
              <a:rPr lang="en-US" dirty="0">
                <a:solidFill>
                  <a:schemeClr val="bg1"/>
                </a:solidFill>
              </a:rPr>
              <a:t>A Collection of Individuals &amp; Tweets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7938AE1-E40C-47AE-9921-6A6F9D9776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3468" y="2638044"/>
            <a:ext cx="3363974" cy="3415622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indent="-228600" defTabSz="914400"/>
            <a:r>
              <a:rPr lang="en-US" dirty="0">
                <a:solidFill>
                  <a:schemeClr val="bg1"/>
                </a:solidFill>
              </a:rPr>
              <a:t>110 Twitter handles</a:t>
            </a:r>
          </a:p>
          <a:p>
            <a:pPr lvl="1" indent="-228600" defTabSz="914400"/>
            <a:r>
              <a:rPr lang="en-US" dirty="0">
                <a:solidFill>
                  <a:schemeClr val="bg1"/>
                </a:solidFill>
              </a:rPr>
              <a:t>Candidates and non-candidates</a:t>
            </a:r>
          </a:p>
          <a:p>
            <a:pPr lvl="1" indent="-228600" defTabSz="914400"/>
            <a:r>
              <a:rPr lang="en-US" dirty="0">
                <a:solidFill>
                  <a:schemeClr val="bg1"/>
                </a:solidFill>
              </a:rPr>
              <a:t>55% Democrats; 45% Republicans</a:t>
            </a:r>
          </a:p>
          <a:p>
            <a:pPr indent="-228600" defTabSz="914400"/>
            <a:r>
              <a:rPr lang="en-US" dirty="0">
                <a:solidFill>
                  <a:schemeClr val="bg1"/>
                </a:solidFill>
              </a:rPr>
              <a:t>300,000+ Tweets</a:t>
            </a:r>
          </a:p>
          <a:p>
            <a:pPr lvl="1" indent="-228600" defTabSz="914400"/>
            <a:r>
              <a:rPr lang="en-US" dirty="0">
                <a:solidFill>
                  <a:schemeClr val="bg1"/>
                </a:solidFill>
              </a:rPr>
              <a:t>Created between 2008 and 2020</a:t>
            </a:r>
          </a:p>
          <a:p>
            <a:pPr lvl="1" indent="-228600" defTabSz="914400"/>
            <a:r>
              <a:rPr lang="en-US" dirty="0">
                <a:solidFill>
                  <a:schemeClr val="bg1"/>
                </a:solidFill>
              </a:rPr>
              <a:t>~3000 tweets per individual</a:t>
            </a:r>
          </a:p>
          <a:p>
            <a:pPr lvl="1" indent="-228600" defTabSz="914400"/>
            <a:r>
              <a:rPr lang="en-US" dirty="0">
                <a:solidFill>
                  <a:schemeClr val="bg1"/>
                </a:solidFill>
              </a:rPr>
              <a:t>Average length: 93 characters; 19 words</a:t>
            </a:r>
          </a:p>
          <a:p>
            <a:pPr lvl="1" indent="-228600" defTabSz="914400"/>
            <a:r>
              <a:rPr lang="en-US" dirty="0">
                <a:solidFill>
                  <a:schemeClr val="bg1"/>
                </a:solidFill>
              </a:rPr>
              <a:t>Total vocabulary: ~98,000 words</a:t>
            </a:r>
          </a:p>
          <a:p>
            <a:pPr indent="-228600" defTabSz="914400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67D38C20-BB8D-294F-A790-5AB5331CD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4741" y="3136619"/>
            <a:ext cx="3494433" cy="2542200"/>
          </a:xfrm>
          <a:prstGeom prst="rect">
            <a:avLst/>
          </a:prstGeom>
        </p:spPr>
      </p:pic>
      <p:pic>
        <p:nvPicPr>
          <p:cNvPr id="30" name="Picture 29" descr="A screenshot of a cell phone&#10;&#10;Description automatically generated">
            <a:extLst>
              <a:ext uri="{FF2B5EF4-FFF2-40B4-BE49-F238E27FC236}">
                <a16:creationId xmlns:a16="http://schemas.microsoft.com/office/drawing/2014/main" id="{00768F28-A4E0-054E-A375-ED0113BA2A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6544" y="3136619"/>
            <a:ext cx="3447051" cy="2542201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4FA46F6A-A68D-EE4B-94C1-5D5CA8DAD7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5612" y="881554"/>
            <a:ext cx="3426890" cy="1984805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BC9E0DA-2429-F84B-9211-587EC77156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33265" y="912687"/>
            <a:ext cx="3440329" cy="1953671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4203423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E642F1F7-6246-4C87-B941-6957B32BD0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4918511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6CAC474-54D0-8A4E-96DC-0BC29DC738D7}"/>
              </a:ext>
            </a:extLst>
          </p:cNvPr>
          <p:cNvSpPr/>
          <p:nvPr/>
        </p:nvSpPr>
        <p:spPr>
          <a:xfrm>
            <a:off x="186420" y="2522306"/>
            <a:ext cx="11831340" cy="21414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F8F7EC57-41FE-CA43-98D0-789DD4973EDF}"/>
              </a:ext>
            </a:extLst>
          </p:cNvPr>
          <p:cNvSpPr/>
          <p:nvPr/>
        </p:nvSpPr>
        <p:spPr>
          <a:xfrm>
            <a:off x="186420" y="193469"/>
            <a:ext cx="11831340" cy="214144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B35D5D-27F1-FE4F-979B-6E2CA93A1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5226758"/>
            <a:ext cx="8991600" cy="1264762"/>
          </a:xfrm>
          <a:noFill/>
          <a:ln w="31750" cap="sq">
            <a:solidFill>
              <a:schemeClr val="bg1"/>
            </a:solidFill>
            <a:miter lim="800000"/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pPr defTabSz="914400"/>
            <a:r>
              <a:rPr lang="en-US" dirty="0">
                <a:solidFill>
                  <a:schemeClr val="bg1"/>
                </a:solidFill>
              </a:rPr>
              <a:t>Lexicon &amp; Sentiment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800" cap="none" dirty="0">
                <a:solidFill>
                  <a:schemeClr val="bg1"/>
                </a:solidFill>
              </a:rPr>
              <a:t>Tweets are similar between groups in common terms, grammar, and sentiment</a:t>
            </a:r>
            <a:endParaRPr lang="en-US" sz="800" dirty="0">
              <a:solidFill>
                <a:schemeClr val="bg1"/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BAFF9A9-0BD1-E242-8DD4-048FB8D20B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71" t="2042" r="1377" b="2269"/>
          <a:stretch/>
        </p:blipFill>
        <p:spPr>
          <a:xfrm>
            <a:off x="3297682" y="2588430"/>
            <a:ext cx="2894104" cy="2011680"/>
          </a:xfrm>
          <a:prstGeom prst="rect">
            <a:avLst/>
          </a:prstGeom>
          <a:ln>
            <a:noFill/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1ABFB09-AF7E-F84F-898E-D49D577EC7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15" t="1722" r="1376" b="1538"/>
          <a:stretch/>
        </p:blipFill>
        <p:spPr>
          <a:xfrm>
            <a:off x="3322842" y="258351"/>
            <a:ext cx="2843784" cy="2011680"/>
          </a:xfrm>
          <a:prstGeom prst="rect">
            <a:avLst/>
          </a:prstGeom>
          <a:ln>
            <a:noFill/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52106B5-2E4B-0D48-96B5-29E32178C4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919" y="258351"/>
            <a:ext cx="2489454" cy="2011680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31BB200-81FB-2042-B72D-1465C9EE87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7915" y="2588430"/>
            <a:ext cx="2575463" cy="2011680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0365EC9-9C61-B341-A738-8620F11F01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31383" y="258351"/>
            <a:ext cx="2720833" cy="2011680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B277544-F6C5-6749-9ECA-C37C25C5E1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31383" y="2588430"/>
            <a:ext cx="2735306" cy="2011680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E3ED1A2-E526-6F4F-A568-D761B225EE3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06090" y="258351"/>
            <a:ext cx="2849880" cy="2011680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DC490CC5-241B-9C46-AE70-C3E2ADF74E9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306090" y="2588430"/>
            <a:ext cx="2849880" cy="2011680"/>
          </a:xfrm>
          <a:prstGeom prst="rect">
            <a:avLst/>
          </a:prstGeom>
          <a:solidFill>
            <a:schemeClr val="bg1"/>
          </a:solidFill>
          <a:ln>
            <a:noFill/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362B534B-49BB-2943-8A2D-9B3BBDE5A81B}"/>
              </a:ext>
            </a:extLst>
          </p:cNvPr>
          <p:cNvSpPr txBox="1"/>
          <p:nvPr/>
        </p:nvSpPr>
        <p:spPr>
          <a:xfrm rot="16200000">
            <a:off x="-525201" y="3408361"/>
            <a:ext cx="1982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Non-Candidates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2C63DB10-0613-A746-9DC0-E4B68DA1E2FE}"/>
              </a:ext>
            </a:extLst>
          </p:cNvPr>
          <p:cNvSpPr txBox="1"/>
          <p:nvPr/>
        </p:nvSpPr>
        <p:spPr>
          <a:xfrm rot="16200000">
            <a:off x="-525201" y="1091427"/>
            <a:ext cx="19829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Candidates</a:t>
            </a:r>
          </a:p>
        </p:txBody>
      </p:sp>
    </p:spTree>
    <p:extLst>
      <p:ext uri="{BB962C8B-B14F-4D97-AF65-F5344CB8AC3E}">
        <p14:creationId xmlns:p14="http://schemas.microsoft.com/office/powerpoint/2010/main" val="2592234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1660E788-AFA9-4A1B-9991-6AA74632A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BF19BC-D06C-C54F-A33B-A394A4180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728044"/>
          </a:xfrm>
          <a:noFill/>
          <a:ln>
            <a:solidFill>
              <a:schemeClr val="bg1"/>
            </a:solidFill>
          </a:ln>
        </p:spPr>
        <p:txBody>
          <a:bodyPr vert="horz" wrap="square" lIns="182880" tIns="182880" rIns="182880" bIns="182880" rtlCol="0" anchor="ctr">
            <a:normAutofit/>
          </a:bodyPr>
          <a:lstStyle/>
          <a:p>
            <a:pPr defTabSz="914400"/>
            <a:r>
              <a:rPr lang="en-US" dirty="0">
                <a:solidFill>
                  <a:schemeClr val="bg1"/>
                </a:solidFill>
              </a:rPr>
              <a:t>Clustering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DB2002-9BF6-5A4F-AF7C-BADF7AA226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468" y="2638044"/>
            <a:ext cx="3363974" cy="1138309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defTabSz="914400"/>
            <a:r>
              <a:rPr lang="en-US" dirty="0">
                <a:solidFill>
                  <a:schemeClr val="bg1"/>
                </a:solidFill>
              </a:rPr>
              <a:t>Two distinct clusters</a:t>
            </a:r>
          </a:p>
          <a:p>
            <a:pPr lvl="1" indent="-228600" defTabSz="914400"/>
            <a:r>
              <a:rPr lang="en-US" dirty="0">
                <a:solidFill>
                  <a:srgbClr val="007B00"/>
                </a:solidFill>
              </a:rPr>
              <a:t>Candidates</a:t>
            </a:r>
            <a:r>
              <a:rPr lang="en-US" dirty="0">
                <a:solidFill>
                  <a:schemeClr val="bg1"/>
                </a:solidFill>
              </a:rPr>
              <a:t> vs. </a:t>
            </a:r>
            <a:r>
              <a:rPr lang="en-US" dirty="0">
                <a:solidFill>
                  <a:srgbClr val="C55155"/>
                </a:solidFill>
              </a:rPr>
              <a:t>Non-candidates</a:t>
            </a:r>
          </a:p>
          <a:p>
            <a:pPr indent="-228600" defTabSz="914400"/>
            <a:r>
              <a:rPr lang="en-US" dirty="0">
                <a:solidFill>
                  <a:schemeClr val="bg1"/>
                </a:solidFill>
              </a:rPr>
              <a:t>Non-candidate exceptions (21):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E1EC4913-81F0-904F-AA40-344C18842B8B}"/>
              </a:ext>
            </a:extLst>
          </p:cNvPr>
          <p:cNvSpPr txBox="1">
            <a:spLocks/>
          </p:cNvSpPr>
          <p:nvPr/>
        </p:nvSpPr>
        <p:spPr>
          <a:xfrm>
            <a:off x="643467" y="4686353"/>
            <a:ext cx="3363974" cy="3771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783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377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2971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30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276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09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28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 defTabSz="914400"/>
            <a:r>
              <a:rPr lang="en-US" dirty="0">
                <a:solidFill>
                  <a:schemeClr val="bg1"/>
                </a:solidFill>
              </a:rPr>
              <a:t>Exceptions for candidates (3):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CF7B825-F266-E94D-A080-CEA9C6AB568C}"/>
              </a:ext>
            </a:extLst>
          </p:cNvPr>
          <p:cNvSpPr/>
          <p:nvPr/>
        </p:nvSpPr>
        <p:spPr>
          <a:xfrm>
            <a:off x="842137" y="5019612"/>
            <a:ext cx="2966633" cy="461665"/>
          </a:xfrm>
          <a:prstGeom prst="rect">
            <a:avLst/>
          </a:prstGeom>
        </p:spPr>
        <p:txBody>
          <a:bodyPr wrap="square" numCol="1">
            <a:spAutoFit/>
          </a:bodyPr>
          <a:lstStyle/>
          <a:p>
            <a:pPr marL="0" lvl="1" indent="-228600"/>
            <a:r>
              <a:rPr lang="en-US" sz="800" dirty="0">
                <a:solidFill>
                  <a:schemeClr val="bg1"/>
                </a:solidFill>
              </a:rPr>
              <a:t>MauriceGravel</a:t>
            </a:r>
          </a:p>
          <a:p>
            <a:pPr marL="0" lvl="1" indent="-228600"/>
            <a:r>
              <a:rPr lang="en-US" sz="800" dirty="0">
                <a:solidFill>
                  <a:schemeClr val="bg1"/>
                </a:solidFill>
              </a:rPr>
              <a:t>WayneMessam</a:t>
            </a:r>
          </a:p>
          <a:p>
            <a:pPr marL="0" lvl="1" indent="-228600"/>
            <a:r>
              <a:rPr lang="en-US" sz="800" dirty="0">
                <a:solidFill>
                  <a:schemeClr val="bg1"/>
                </a:solidFill>
              </a:rPr>
              <a:t>MarkSanford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6DB0F00A-CD0F-7642-8954-1E3D8B621977}"/>
              </a:ext>
            </a:extLst>
          </p:cNvPr>
          <p:cNvSpPr txBox="1">
            <a:spLocks/>
          </p:cNvSpPr>
          <p:nvPr/>
        </p:nvSpPr>
        <p:spPr>
          <a:xfrm>
            <a:off x="643467" y="5481277"/>
            <a:ext cx="3363974" cy="14665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594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9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783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914377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142971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312830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484276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657309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882728" indent="-228594" algn="l" defTabSz="914377" rtl="0" eaLnBrk="1" latinLnBrk="0" hangingPunct="1">
              <a:lnSpc>
                <a:spcPct val="100000"/>
              </a:lnSpc>
              <a:spcBef>
                <a:spcPts val="1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indent="-228600" defTabSz="914400"/>
            <a:r>
              <a:rPr lang="en-US" dirty="0">
                <a:solidFill>
                  <a:schemeClr val="bg1"/>
                </a:solidFill>
              </a:rPr>
              <a:t>Most distinctive terms: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BDF5544-95FA-E54E-AC8A-BC107FDD1E41}"/>
              </a:ext>
            </a:extLst>
          </p:cNvPr>
          <p:cNvSpPr/>
          <p:nvPr/>
        </p:nvSpPr>
        <p:spPr>
          <a:xfrm>
            <a:off x="842137" y="5799033"/>
            <a:ext cx="2966633" cy="830997"/>
          </a:xfrm>
          <a:prstGeom prst="rect">
            <a:avLst/>
          </a:prstGeom>
        </p:spPr>
        <p:txBody>
          <a:bodyPr wrap="square" numCol="3">
            <a:spAutoFit/>
          </a:bodyPr>
          <a:lstStyle/>
          <a:p>
            <a:pPr marL="0" lvl="1" indent="-228600"/>
            <a:r>
              <a:rPr lang="en-US" sz="800" dirty="0">
                <a:solidFill>
                  <a:schemeClr val="bg1"/>
                </a:solidFill>
              </a:rPr>
              <a:t>One</a:t>
            </a:r>
          </a:p>
          <a:p>
            <a:pPr marL="0" lvl="1" indent="-228600"/>
            <a:r>
              <a:rPr lang="en-US" sz="800" dirty="0">
                <a:solidFill>
                  <a:schemeClr val="bg1"/>
                </a:solidFill>
              </a:rPr>
              <a:t>People</a:t>
            </a:r>
          </a:p>
          <a:p>
            <a:pPr marL="0" lvl="1" indent="-228600"/>
            <a:endParaRPr lang="en-US" sz="800" dirty="0">
              <a:solidFill>
                <a:schemeClr val="bg1"/>
              </a:solidFill>
            </a:endParaRPr>
          </a:p>
          <a:p>
            <a:pPr marL="0" lvl="1" indent="-228600"/>
            <a:endParaRPr lang="en-US" sz="800" dirty="0">
              <a:solidFill>
                <a:schemeClr val="bg1"/>
              </a:solidFill>
            </a:endParaRPr>
          </a:p>
          <a:p>
            <a:pPr marL="0" lvl="1" indent="-228600"/>
            <a:endParaRPr lang="en-US" sz="800" dirty="0">
              <a:solidFill>
                <a:schemeClr val="bg1"/>
              </a:solidFill>
            </a:endParaRPr>
          </a:p>
          <a:p>
            <a:pPr marL="0" lvl="1" indent="-228600"/>
            <a:endParaRPr lang="en-US" sz="800" dirty="0">
              <a:solidFill>
                <a:schemeClr val="bg1"/>
              </a:solidFill>
            </a:endParaRPr>
          </a:p>
          <a:p>
            <a:pPr marL="0" lvl="1" indent="-228600"/>
            <a:r>
              <a:rPr lang="en-US" sz="800" dirty="0">
                <a:solidFill>
                  <a:schemeClr val="bg1"/>
                </a:solidFill>
              </a:rPr>
              <a:t>Trump</a:t>
            </a:r>
          </a:p>
          <a:p>
            <a:pPr marL="0" lvl="1" indent="-228600"/>
            <a:r>
              <a:rPr lang="en-US" sz="800" dirty="0">
                <a:solidFill>
                  <a:schemeClr val="bg1"/>
                </a:solidFill>
              </a:rPr>
              <a:t>Every</a:t>
            </a:r>
          </a:p>
          <a:p>
            <a:pPr marL="0" lvl="1" indent="-228600"/>
            <a:endParaRPr lang="en-US" sz="800" dirty="0">
              <a:solidFill>
                <a:schemeClr val="bg1"/>
              </a:solidFill>
            </a:endParaRPr>
          </a:p>
          <a:p>
            <a:pPr marL="0" lvl="1" indent="-228600"/>
            <a:endParaRPr lang="en-US" sz="800" dirty="0">
              <a:solidFill>
                <a:schemeClr val="bg1"/>
              </a:solidFill>
            </a:endParaRPr>
          </a:p>
          <a:p>
            <a:pPr marL="0" lvl="1" indent="-228600"/>
            <a:endParaRPr lang="en-US" sz="800" dirty="0">
              <a:solidFill>
                <a:schemeClr val="bg1"/>
              </a:solidFill>
            </a:endParaRPr>
          </a:p>
          <a:p>
            <a:pPr marL="0" lvl="1" indent="-228600"/>
            <a:endParaRPr lang="en-US" sz="800" dirty="0">
              <a:solidFill>
                <a:schemeClr val="bg1"/>
              </a:solidFill>
            </a:endParaRPr>
          </a:p>
          <a:p>
            <a:pPr marL="0" lvl="1" indent="-228600"/>
            <a:r>
              <a:rPr lang="en-US" sz="800" dirty="0">
                <a:solidFill>
                  <a:schemeClr val="bg1"/>
                </a:solidFill>
              </a:rPr>
              <a:t>Right</a:t>
            </a:r>
          </a:p>
          <a:p>
            <a:pPr marL="0" lvl="1" indent="-228600"/>
            <a:r>
              <a:rPr lang="en-US" sz="800" dirty="0">
                <a:solidFill>
                  <a:schemeClr val="bg1"/>
                </a:solidFill>
              </a:rPr>
              <a:t>Today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63F8C45-F429-0840-830A-1D7AA8CE4C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9197" y="1206948"/>
            <a:ext cx="7327900" cy="40005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2" name="Rectangle 6">
            <a:extLst>
              <a:ext uri="{FF2B5EF4-FFF2-40B4-BE49-F238E27FC236}">
                <a16:creationId xmlns:a16="http://schemas.microsoft.com/office/drawing/2014/main" id="{9E8B7368-CB89-534E-A56E-AE413D00134A}"/>
              </a:ext>
            </a:extLst>
          </p:cNvPr>
          <p:cNvSpPr txBox="1"/>
          <p:nvPr/>
        </p:nvSpPr>
        <p:spPr>
          <a:xfrm>
            <a:off x="887858" y="3728853"/>
            <a:ext cx="2875192" cy="9541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 numCol="3" spcCol="19050"/>
          <a:lstStyle/>
          <a:p>
            <a:pPr marL="228600" lvl="1" indent="-457200">
              <a:defRPr sz="800">
                <a:solidFill>
                  <a:srgbClr val="FFFFFF"/>
                </a:solidFill>
              </a:defRPr>
            </a:pPr>
            <a:r>
              <a:rPr dirty="0" err="1"/>
              <a:t>SenSchumer</a:t>
            </a:r>
            <a:endParaRPr dirty="0"/>
          </a:p>
          <a:p>
            <a:pPr marL="228600" lvl="1" indent="-457200">
              <a:defRPr sz="800">
                <a:solidFill>
                  <a:srgbClr val="FFFFFF"/>
                </a:solidFill>
              </a:defRPr>
            </a:pPr>
            <a:r>
              <a:rPr dirty="0" err="1"/>
              <a:t>SenMarky</a:t>
            </a:r>
            <a:endParaRPr dirty="0"/>
          </a:p>
          <a:p>
            <a:pPr marL="228600" lvl="1" indent="-457200">
              <a:defRPr sz="800">
                <a:solidFill>
                  <a:srgbClr val="B4BCBE"/>
                </a:solidFill>
              </a:defRPr>
            </a:pPr>
            <a:r>
              <a:rPr dirty="0" err="1"/>
              <a:t>HillaryClinton</a:t>
            </a:r>
            <a:r>
              <a:rPr dirty="0"/>
              <a:t>*</a:t>
            </a:r>
          </a:p>
          <a:p>
            <a:pPr marL="228600" lvl="1" indent="-457200">
              <a:defRPr sz="800">
                <a:solidFill>
                  <a:srgbClr val="FFFFFF"/>
                </a:solidFill>
              </a:defRPr>
            </a:pPr>
            <a:r>
              <a:rPr dirty="0" err="1"/>
              <a:t>Keithellison</a:t>
            </a:r>
            <a:endParaRPr dirty="0"/>
          </a:p>
          <a:p>
            <a:pPr marL="228600" lvl="1" indent="-457200">
              <a:defRPr sz="800">
                <a:solidFill>
                  <a:srgbClr val="FFFFFF"/>
                </a:solidFill>
              </a:defRPr>
            </a:pPr>
            <a:r>
              <a:rPr dirty="0" err="1"/>
              <a:t>PramilaJayapal</a:t>
            </a:r>
            <a:endParaRPr dirty="0"/>
          </a:p>
          <a:p>
            <a:pPr marL="228600" lvl="1" indent="-457200">
              <a:defRPr sz="800">
                <a:solidFill>
                  <a:srgbClr val="FFFFFF"/>
                </a:solidFill>
              </a:defRPr>
            </a:pPr>
            <a:r>
              <a:rPr dirty="0" err="1"/>
              <a:t>IlhanMN</a:t>
            </a:r>
            <a:endParaRPr dirty="0"/>
          </a:p>
          <a:p>
            <a:pPr marL="228600" lvl="1" indent="-457200">
              <a:defRPr sz="800">
                <a:solidFill>
                  <a:srgbClr val="B4BCBE"/>
                </a:solidFill>
              </a:defRPr>
            </a:pPr>
            <a:r>
              <a:rPr dirty="0" err="1"/>
              <a:t>MartinOMalley</a:t>
            </a:r>
            <a:r>
              <a:rPr dirty="0"/>
              <a:t>*</a:t>
            </a:r>
          </a:p>
          <a:p>
            <a:pPr marL="228600" lvl="1" indent="-457200">
              <a:defRPr sz="800">
                <a:solidFill>
                  <a:srgbClr val="B4BCBE"/>
                </a:solidFill>
              </a:defRPr>
            </a:pPr>
            <a:r>
              <a:rPr dirty="0"/>
              <a:t>Lessig*</a:t>
            </a:r>
          </a:p>
          <a:p>
            <a:pPr marL="228600" lvl="1" indent="-457200">
              <a:defRPr sz="800">
                <a:solidFill>
                  <a:srgbClr val="B4BCBE"/>
                </a:solidFill>
              </a:defRPr>
            </a:pPr>
            <a:r>
              <a:rPr dirty="0" err="1"/>
              <a:t>GovMikeHuckabee</a:t>
            </a:r>
            <a:r>
              <a:rPr dirty="0"/>
              <a:t>*</a:t>
            </a:r>
          </a:p>
          <a:p>
            <a:pPr marL="228600" lvl="1" indent="-457200">
              <a:defRPr sz="800">
                <a:solidFill>
                  <a:srgbClr val="B4BCBE"/>
                </a:solidFill>
              </a:defRPr>
            </a:pPr>
            <a:r>
              <a:rPr dirty="0" err="1"/>
              <a:t>RandPaul</a:t>
            </a:r>
            <a:r>
              <a:rPr dirty="0"/>
              <a:t>*</a:t>
            </a:r>
          </a:p>
          <a:p>
            <a:pPr marL="228600" lvl="1" indent="-457200">
              <a:defRPr sz="800">
                <a:solidFill>
                  <a:srgbClr val="FFFFFF"/>
                </a:solidFill>
              </a:defRPr>
            </a:pPr>
            <a:r>
              <a:rPr dirty="0" err="1"/>
              <a:t>RepThomasMassie</a:t>
            </a:r>
            <a:endParaRPr dirty="0"/>
          </a:p>
          <a:p>
            <a:pPr marL="228600" lvl="1" indent="-457200">
              <a:defRPr sz="800">
                <a:solidFill>
                  <a:srgbClr val="B4BCBE"/>
                </a:solidFill>
              </a:defRPr>
            </a:pPr>
            <a:r>
              <a:rPr dirty="0" err="1"/>
              <a:t>ScottWalker</a:t>
            </a:r>
            <a:r>
              <a:rPr dirty="0"/>
              <a:t>*</a:t>
            </a:r>
          </a:p>
          <a:p>
            <a:pPr marL="228600" lvl="1" indent="-457200">
              <a:defRPr sz="800">
                <a:solidFill>
                  <a:srgbClr val="B4BCBE"/>
                </a:solidFill>
              </a:defRPr>
            </a:pPr>
            <a:r>
              <a:rPr dirty="0" err="1"/>
              <a:t>Marcorubio</a:t>
            </a:r>
            <a:r>
              <a:rPr dirty="0"/>
              <a:t>*</a:t>
            </a:r>
          </a:p>
          <a:p>
            <a:pPr marL="228600" lvl="1" indent="-457200">
              <a:defRPr sz="800">
                <a:solidFill>
                  <a:srgbClr val="B4BCBE"/>
                </a:solidFill>
              </a:defRPr>
            </a:pPr>
            <a:r>
              <a:rPr dirty="0" err="1"/>
              <a:t>JimWebbUSA</a:t>
            </a:r>
            <a:r>
              <a:rPr dirty="0"/>
              <a:t>*</a:t>
            </a:r>
          </a:p>
          <a:p>
            <a:pPr marL="228600" lvl="1" indent="-457200">
              <a:defRPr sz="800">
                <a:solidFill>
                  <a:srgbClr val="B4BCBE"/>
                </a:solidFill>
              </a:defRPr>
            </a:pPr>
            <a:r>
              <a:rPr dirty="0" err="1"/>
              <a:t>Tedcruz</a:t>
            </a:r>
            <a:r>
              <a:rPr dirty="0"/>
              <a:t>*</a:t>
            </a:r>
          </a:p>
          <a:p>
            <a:pPr marL="228600" lvl="1" indent="-457200">
              <a:defRPr sz="800">
                <a:solidFill>
                  <a:srgbClr val="FFFFFF"/>
                </a:solidFill>
              </a:defRPr>
            </a:pPr>
            <a:r>
              <a:rPr dirty="0" err="1"/>
              <a:t>TedYoho</a:t>
            </a:r>
            <a:endParaRPr dirty="0"/>
          </a:p>
          <a:p>
            <a:pPr marL="228600" lvl="1" indent="-457200">
              <a:defRPr sz="800">
                <a:solidFill>
                  <a:srgbClr val="FFFFFF"/>
                </a:solidFill>
              </a:defRPr>
            </a:pPr>
            <a:r>
              <a:rPr dirty="0" err="1"/>
              <a:t>GovHowardDean</a:t>
            </a:r>
            <a:endParaRPr dirty="0"/>
          </a:p>
          <a:p>
            <a:pPr marL="228600" lvl="1" indent="-457200">
              <a:defRPr sz="800">
                <a:solidFill>
                  <a:srgbClr val="FFFFFF"/>
                </a:solidFill>
              </a:defRPr>
            </a:pPr>
            <a:r>
              <a:rPr dirty="0" err="1"/>
              <a:t>RepGosar</a:t>
            </a:r>
            <a:endParaRPr dirty="0"/>
          </a:p>
          <a:p>
            <a:pPr marL="228600" lvl="1" indent="-457200">
              <a:defRPr sz="800">
                <a:solidFill>
                  <a:srgbClr val="FFFFFF"/>
                </a:solidFill>
              </a:defRPr>
            </a:pPr>
            <a:r>
              <a:rPr dirty="0" err="1"/>
              <a:t>MarkMeadows</a:t>
            </a:r>
            <a:endParaRPr dirty="0"/>
          </a:p>
          <a:p>
            <a:pPr marL="228600" lvl="1" indent="-457200">
              <a:defRPr sz="800">
                <a:solidFill>
                  <a:srgbClr val="B4BCBE"/>
                </a:solidFill>
              </a:defRPr>
            </a:pPr>
            <a:r>
              <a:rPr dirty="0" err="1"/>
              <a:t>LindseyGrahamSC</a:t>
            </a:r>
            <a:r>
              <a:rPr dirty="0"/>
              <a:t>*</a:t>
            </a:r>
          </a:p>
          <a:p>
            <a:pPr marL="228600" lvl="1" indent="-457200">
              <a:defRPr sz="800">
                <a:solidFill>
                  <a:srgbClr val="FFFFFF"/>
                </a:solidFill>
              </a:defRPr>
            </a:pPr>
            <a:r>
              <a:rPr dirty="0" err="1"/>
              <a:t>RepAlGreen</a:t>
            </a:r>
            <a:endParaRPr dirty="0"/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322FFCAF-0C1E-CF4E-9795-714E2F67E332}"/>
              </a:ext>
            </a:extLst>
          </p:cNvPr>
          <p:cNvSpPr txBox="1"/>
          <p:nvPr/>
        </p:nvSpPr>
        <p:spPr>
          <a:xfrm>
            <a:off x="887856" y="4621889"/>
            <a:ext cx="3272536" cy="3771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>
              <a:spcBef>
                <a:spcPts val="1000"/>
              </a:spcBef>
              <a:defRPr sz="600">
                <a:solidFill>
                  <a:srgbClr val="B4BCBE"/>
                </a:solidFill>
              </a:defRPr>
            </a:lvl1pPr>
          </a:lstStyle>
          <a:p>
            <a:r>
              <a:rPr dirty="0"/>
              <a:t>* Ran in the 2016 primary</a:t>
            </a:r>
          </a:p>
        </p:txBody>
      </p:sp>
    </p:spTree>
    <p:extLst>
      <p:ext uri="{BB962C8B-B14F-4D97-AF65-F5344CB8AC3E}">
        <p14:creationId xmlns:p14="http://schemas.microsoft.com/office/powerpoint/2010/main" val="38078685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FD4275F6-3E47-6547-8F1C-196F5BFE3D34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alphaModFix amt="40000"/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CB0D2F42-3A8F-284A-AA9C-5B918E4CF8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2386744"/>
            <a:ext cx="8991600" cy="1645920"/>
          </a:xfrm>
          <a:noFill/>
          <a:ln w="38100" cap="sq">
            <a:solidFill>
              <a:schemeClr val="tx1"/>
            </a:solidFill>
            <a:miter lim="800000"/>
          </a:ln>
        </p:spPr>
        <p:txBody>
          <a:bodyPr vert="horz" lIns="274320" tIns="182880" rIns="274320" bIns="182880" rtlCol="0" anchor="ctr" anchorCtr="1">
            <a:normAutofit/>
          </a:bodyPr>
          <a:lstStyle/>
          <a:p>
            <a:pPr defTabSz="914400"/>
            <a:r>
              <a:rPr lang="en-US" dirty="0">
                <a:solidFill>
                  <a:schemeClr val="tx1"/>
                </a:solidFill>
              </a:rPr>
              <a:t>Models &amp; Results</a:t>
            </a:r>
          </a:p>
        </p:txBody>
      </p:sp>
    </p:spTree>
    <p:extLst>
      <p:ext uri="{BB962C8B-B14F-4D97-AF65-F5344CB8AC3E}">
        <p14:creationId xmlns:p14="http://schemas.microsoft.com/office/powerpoint/2010/main" val="16267286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DDEE60-1BE9-9242-AE68-B2BE9CFC8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5953062"/>
            <a:ext cx="7729728" cy="765119"/>
          </a:xfrm>
        </p:spPr>
        <p:txBody>
          <a:bodyPr vert="horz" lIns="182880" tIns="182880" rIns="182880" bIns="182880" rtlCol="0" anchor="ctr" anchorCtr="1">
            <a:normAutofit/>
          </a:bodyPr>
          <a:lstStyle/>
          <a:p>
            <a:pPr defTabSz="914400"/>
            <a:r>
              <a:rPr lang="en-US" dirty="0"/>
              <a:t>Tweeter Groups</a:t>
            </a:r>
          </a:p>
        </p:txBody>
      </p:sp>
      <p:pic>
        <p:nvPicPr>
          <p:cNvPr id="4" name="candidate_tweets.jpg" descr="candidate_tweets.jpg">
            <a:extLst>
              <a:ext uri="{FF2B5EF4-FFF2-40B4-BE49-F238E27FC236}">
                <a16:creationId xmlns:a16="http://schemas.microsoft.com/office/drawing/2014/main" id="{4A525327-AFFA-9A4E-80EF-942468C6D4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7900" t="14347" r="4283" b="8836"/>
          <a:stretch/>
        </p:blipFill>
        <p:spPr>
          <a:xfrm>
            <a:off x="1540050" y="649348"/>
            <a:ext cx="9111900" cy="5194433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36DE71B6-DFAC-2742-9039-EDA253DA2F3B}"/>
              </a:ext>
            </a:extLst>
          </p:cNvPr>
          <p:cNvSpPr txBox="1">
            <a:spLocks/>
          </p:cNvSpPr>
          <p:nvPr/>
        </p:nvSpPr>
        <p:spPr bwMode="black">
          <a:xfrm>
            <a:off x="1528175" y="151694"/>
            <a:ext cx="9123774" cy="485779"/>
          </a:xfrm>
          <a:prstGeom prst="rect">
            <a:avLst/>
          </a:prstGeom>
          <a:solidFill>
            <a:srgbClr val="FFFFFF"/>
          </a:solidFill>
          <a:ln w="9525" cap="sq">
            <a:solidFill>
              <a:schemeClr val="tx1"/>
            </a:solidFill>
            <a:miter lim="800000"/>
          </a:ln>
        </p:spPr>
        <p:txBody>
          <a:bodyPr vert="horz" lIns="182880" tIns="182880" rIns="182880" bIns="182880" rtlCol="0" anchor="ctr" anchorCtr="1">
            <a:normAutofit fontScale="32500" lnSpcReduction="20000"/>
          </a:bodyPr>
          <a:lstStyle>
            <a:lvl1pPr algn="ctr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14400"/>
            <a:r>
              <a:rPr lang="en-US" dirty="0"/>
              <a:t>Candidates				Non-candidates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5236D818-8370-6949-99AF-5F07AFF6C337}"/>
              </a:ext>
            </a:extLst>
          </p:cNvPr>
          <p:cNvSpPr txBox="1">
            <a:spLocks/>
          </p:cNvSpPr>
          <p:nvPr/>
        </p:nvSpPr>
        <p:spPr bwMode="black">
          <a:xfrm rot="16200000">
            <a:off x="-1317868" y="2997736"/>
            <a:ext cx="5206306" cy="485779"/>
          </a:xfrm>
          <a:prstGeom prst="rect">
            <a:avLst/>
          </a:prstGeom>
          <a:solidFill>
            <a:srgbClr val="FFFFFF"/>
          </a:solidFill>
          <a:ln w="9525" cap="sq">
            <a:solidFill>
              <a:schemeClr val="tx1"/>
            </a:solidFill>
            <a:miter lim="800000"/>
          </a:ln>
        </p:spPr>
        <p:txBody>
          <a:bodyPr vert="horz" lIns="182880" tIns="182880" rIns="182880" bIns="182880" rtlCol="0" anchor="ctr" anchorCtr="1">
            <a:noAutofit/>
          </a:bodyPr>
          <a:lstStyle>
            <a:lvl1pPr algn="ctr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 cap="all" spc="200" baseline="0">
                <a:solidFill>
                  <a:srgbClr val="262626"/>
                </a:solidFill>
                <a:latin typeface="+mj-lt"/>
                <a:ea typeface="+mj-ea"/>
                <a:cs typeface="+mj-cs"/>
              </a:defRPr>
            </a:lvl1pPr>
          </a:lstStyle>
          <a:p>
            <a:pPr defTabSz="914400"/>
            <a:r>
              <a:rPr lang="en-US" sz="900" dirty="0"/>
              <a:t>No Tweets before 2018	Tweets before 2018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9BD229E-1511-3447-ACEA-35718355B4F6}"/>
              </a:ext>
            </a:extLst>
          </p:cNvPr>
          <p:cNvCxnSpPr>
            <a:stCxn id="19" idx="2"/>
            <a:endCxn id="4" idx="3"/>
          </p:cNvCxnSpPr>
          <p:nvPr/>
        </p:nvCxnSpPr>
        <p:spPr>
          <a:xfrm>
            <a:off x="1528175" y="3240626"/>
            <a:ext cx="9123775" cy="593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8F206862-80D6-0741-B18A-6683FB84F109}"/>
              </a:ext>
            </a:extLst>
          </p:cNvPr>
          <p:cNvCxnSpPr>
            <a:cxnSpLocks/>
          </p:cNvCxnSpPr>
          <p:nvPr/>
        </p:nvCxnSpPr>
        <p:spPr>
          <a:xfrm>
            <a:off x="5890159" y="637473"/>
            <a:ext cx="0" cy="51944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8929642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546</Words>
  <Application>Microsoft Macintosh PowerPoint</Application>
  <PresentationFormat>Widescreen</PresentationFormat>
  <Paragraphs>199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Franklin Gothic Medium</vt:lpstr>
      <vt:lpstr>Gill Sans MT</vt:lpstr>
      <vt:lpstr>Parcel</vt:lpstr>
      <vt:lpstr>Whose Hats? Predicting the launch of 2020 Presidential campaigns</vt:lpstr>
      <vt:lpstr>History Of POTUS</vt:lpstr>
      <vt:lpstr>PowerPoint Presentation</vt:lpstr>
      <vt:lpstr>About the Data</vt:lpstr>
      <vt:lpstr>A Collection of Individuals &amp; Tweets</vt:lpstr>
      <vt:lpstr>Lexicon &amp; Sentiment Tweets are similar between groups in common terms, grammar, and sentiment</vt:lpstr>
      <vt:lpstr>Clustering</vt:lpstr>
      <vt:lpstr>Models &amp; Results</vt:lpstr>
      <vt:lpstr>Tweeter Groups</vt:lpstr>
      <vt:lpstr>Data Strategies</vt:lpstr>
      <vt:lpstr>Model 1</vt:lpstr>
      <vt:lpstr>Model 2</vt:lpstr>
      <vt:lpstr>Model 5</vt:lpstr>
      <vt:lpstr>PowerPoint Presentation</vt:lpstr>
      <vt:lpstr>Conclusions</vt:lpstr>
      <vt:lpstr>Conclusions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Whose Hats? Predicting the launch of 2020 Presidential campaigns</dc:title>
  <dc:creator>Lauren Paige Lawless</dc:creator>
  <cp:lastModifiedBy>Lauren Paige Lawless</cp:lastModifiedBy>
  <cp:revision>8</cp:revision>
  <dcterms:created xsi:type="dcterms:W3CDTF">2020-06-03T00:04:27Z</dcterms:created>
  <dcterms:modified xsi:type="dcterms:W3CDTF">2020-06-03T22:02:11Z</dcterms:modified>
</cp:coreProperties>
</file>